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521" r:id="rId2"/>
    <p:sldId id="517" r:id="rId3"/>
    <p:sldId id="265" r:id="rId4"/>
    <p:sldId id="257" r:id="rId5"/>
    <p:sldId id="260" r:id="rId6"/>
    <p:sldId id="256" r:id="rId7"/>
    <p:sldId id="261" r:id="rId8"/>
    <p:sldId id="395" r:id="rId9"/>
    <p:sldId id="292" r:id="rId10"/>
    <p:sldId id="506" r:id="rId11"/>
    <p:sldId id="289" r:id="rId12"/>
    <p:sldId id="393" r:id="rId13"/>
    <p:sldId id="318" r:id="rId14"/>
    <p:sldId id="519" r:id="rId15"/>
    <p:sldId id="518" r:id="rId16"/>
    <p:sldId id="522" r:id="rId17"/>
    <p:sldId id="520" r:id="rId18"/>
    <p:sldId id="526" r:id="rId19"/>
    <p:sldId id="525" r:id="rId20"/>
    <p:sldId id="400" r:id="rId21"/>
    <p:sldId id="401" r:id="rId22"/>
    <p:sldId id="511" r:id="rId23"/>
    <p:sldId id="514" r:id="rId24"/>
    <p:sldId id="515" r:id="rId25"/>
    <p:sldId id="508" r:id="rId26"/>
    <p:sldId id="530" r:id="rId27"/>
    <p:sldId id="528" r:id="rId28"/>
    <p:sldId id="529" r:id="rId29"/>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ygmunt Babiński" initials="ZB" lastIdx="44" clrIdx="0">
    <p:extLst>
      <p:ext uri="{19B8F6BF-5375-455C-9EA6-DF929625EA0E}">
        <p15:presenceInfo xmlns:p15="http://schemas.microsoft.com/office/powerpoint/2012/main" userId="082959063ba917e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76" d="100"/>
          <a:sy n="76" d="100"/>
        </p:scale>
        <p:origin x="126"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8-30T17:51:04.078" idx="12">
    <p:pos x="7680" y="756"/>
    <p:text>Przebieg i mechanizm</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12-29T10:14:26.875" idx="40">
    <p:pos x="7680" y="2544"/>
    <p:text>Gozdowice</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11-06T21:01:58.804" idx="30">
    <p:pos x="7680" y="5"/>
    <p:text>1</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E673C7-460E-4B5A-A29F-FE3EE229B21F}" type="datetimeFigureOut">
              <a:rPr lang="pl-PL" smtClean="0"/>
              <a:t>02.05.2023</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697AA7-8F98-4E18-A676-04DCF7B70C34}" type="slidenum">
              <a:rPr lang="pl-PL" smtClean="0"/>
              <a:t>‹#›</a:t>
            </a:fld>
            <a:endParaRPr lang="pl-PL"/>
          </a:p>
        </p:txBody>
      </p:sp>
    </p:spTree>
    <p:extLst>
      <p:ext uri="{BB962C8B-B14F-4D97-AF65-F5344CB8AC3E}">
        <p14:creationId xmlns:p14="http://schemas.microsoft.com/office/powerpoint/2010/main" val="1761758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F47CCB8-234B-3234-FD4A-02220ACDA529}"/>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BA76F2DC-72BB-C37E-69E5-4163963F5B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5DD634C3-4340-C414-D2D4-C0F0856FB4F7}"/>
              </a:ext>
            </a:extLst>
          </p:cNvPr>
          <p:cNvSpPr>
            <a:spLocks noGrp="1"/>
          </p:cNvSpPr>
          <p:nvPr>
            <p:ph type="dt" sz="half" idx="10"/>
          </p:nvPr>
        </p:nvSpPr>
        <p:spPr/>
        <p:txBody>
          <a:bodyPr/>
          <a:lstStyle/>
          <a:p>
            <a:fld id="{2B8C7509-90FA-4DB1-8B5A-B69E787750BC}" type="datetimeFigureOut">
              <a:rPr lang="pl-PL" smtClean="0"/>
              <a:t>02.05.2023</a:t>
            </a:fld>
            <a:endParaRPr lang="pl-PL"/>
          </a:p>
        </p:txBody>
      </p:sp>
      <p:sp>
        <p:nvSpPr>
          <p:cNvPr id="5" name="Symbol zastępczy stopki 4">
            <a:extLst>
              <a:ext uri="{FF2B5EF4-FFF2-40B4-BE49-F238E27FC236}">
                <a16:creationId xmlns:a16="http://schemas.microsoft.com/office/drawing/2014/main" id="{AC9AAD78-3B37-CC6C-0FB6-B8A31E04E14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195C23A-78E6-3964-FF15-8407AC06C310}"/>
              </a:ext>
            </a:extLst>
          </p:cNvPr>
          <p:cNvSpPr>
            <a:spLocks noGrp="1"/>
          </p:cNvSpPr>
          <p:nvPr>
            <p:ph type="sldNum" sz="quarter" idx="12"/>
          </p:nvPr>
        </p:nvSpPr>
        <p:spPr/>
        <p:txBody>
          <a:bodyPr/>
          <a:lstStyle/>
          <a:p>
            <a:fld id="{8061DC7E-D20E-4E07-8872-C5C14E3C548F}" type="slidenum">
              <a:rPr lang="pl-PL" smtClean="0"/>
              <a:t>‹#›</a:t>
            </a:fld>
            <a:endParaRPr lang="pl-PL"/>
          </a:p>
        </p:txBody>
      </p:sp>
    </p:spTree>
    <p:extLst>
      <p:ext uri="{BB962C8B-B14F-4D97-AF65-F5344CB8AC3E}">
        <p14:creationId xmlns:p14="http://schemas.microsoft.com/office/powerpoint/2010/main" val="3561155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4AEC5CB-4CD7-7E5D-5D7C-10F34323EE7A}"/>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54ED01AC-99C1-2AE4-8DAC-5251E964B1BB}"/>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CD1E0918-B325-F740-EAE6-0DDC85D53075}"/>
              </a:ext>
            </a:extLst>
          </p:cNvPr>
          <p:cNvSpPr>
            <a:spLocks noGrp="1"/>
          </p:cNvSpPr>
          <p:nvPr>
            <p:ph type="dt" sz="half" idx="10"/>
          </p:nvPr>
        </p:nvSpPr>
        <p:spPr/>
        <p:txBody>
          <a:bodyPr/>
          <a:lstStyle/>
          <a:p>
            <a:fld id="{2B8C7509-90FA-4DB1-8B5A-B69E787750BC}" type="datetimeFigureOut">
              <a:rPr lang="pl-PL" smtClean="0"/>
              <a:t>02.05.2023</a:t>
            </a:fld>
            <a:endParaRPr lang="pl-PL"/>
          </a:p>
        </p:txBody>
      </p:sp>
      <p:sp>
        <p:nvSpPr>
          <p:cNvPr id="5" name="Symbol zastępczy stopki 4">
            <a:extLst>
              <a:ext uri="{FF2B5EF4-FFF2-40B4-BE49-F238E27FC236}">
                <a16:creationId xmlns:a16="http://schemas.microsoft.com/office/drawing/2014/main" id="{5D01C9F9-8383-6DEF-EF35-7A6D5779705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447ADE8-7F0E-2E71-55EE-D9F6961AD5FA}"/>
              </a:ext>
            </a:extLst>
          </p:cNvPr>
          <p:cNvSpPr>
            <a:spLocks noGrp="1"/>
          </p:cNvSpPr>
          <p:nvPr>
            <p:ph type="sldNum" sz="quarter" idx="12"/>
          </p:nvPr>
        </p:nvSpPr>
        <p:spPr/>
        <p:txBody>
          <a:bodyPr/>
          <a:lstStyle/>
          <a:p>
            <a:fld id="{8061DC7E-D20E-4E07-8872-C5C14E3C548F}" type="slidenum">
              <a:rPr lang="pl-PL" smtClean="0"/>
              <a:t>‹#›</a:t>
            </a:fld>
            <a:endParaRPr lang="pl-PL"/>
          </a:p>
        </p:txBody>
      </p:sp>
    </p:spTree>
    <p:extLst>
      <p:ext uri="{BB962C8B-B14F-4D97-AF65-F5344CB8AC3E}">
        <p14:creationId xmlns:p14="http://schemas.microsoft.com/office/powerpoint/2010/main" val="2532563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8BE9B3BE-8989-DF41-3599-C4DBED5CFD54}"/>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063A6088-0552-5D58-5DFC-BB42BC242B17}"/>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F51248E7-7B3F-9B2C-7447-12A124E856A4}"/>
              </a:ext>
            </a:extLst>
          </p:cNvPr>
          <p:cNvSpPr>
            <a:spLocks noGrp="1"/>
          </p:cNvSpPr>
          <p:nvPr>
            <p:ph type="dt" sz="half" idx="10"/>
          </p:nvPr>
        </p:nvSpPr>
        <p:spPr/>
        <p:txBody>
          <a:bodyPr/>
          <a:lstStyle/>
          <a:p>
            <a:fld id="{2B8C7509-90FA-4DB1-8B5A-B69E787750BC}" type="datetimeFigureOut">
              <a:rPr lang="pl-PL" smtClean="0"/>
              <a:t>02.05.2023</a:t>
            </a:fld>
            <a:endParaRPr lang="pl-PL"/>
          </a:p>
        </p:txBody>
      </p:sp>
      <p:sp>
        <p:nvSpPr>
          <p:cNvPr id="5" name="Symbol zastępczy stopki 4">
            <a:extLst>
              <a:ext uri="{FF2B5EF4-FFF2-40B4-BE49-F238E27FC236}">
                <a16:creationId xmlns:a16="http://schemas.microsoft.com/office/drawing/2014/main" id="{D9FC2802-B68B-1C09-3143-A92454B02C1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0CBA55D-FC04-62E6-CEB9-B4C87E6E07A9}"/>
              </a:ext>
            </a:extLst>
          </p:cNvPr>
          <p:cNvSpPr>
            <a:spLocks noGrp="1"/>
          </p:cNvSpPr>
          <p:nvPr>
            <p:ph type="sldNum" sz="quarter" idx="12"/>
          </p:nvPr>
        </p:nvSpPr>
        <p:spPr/>
        <p:txBody>
          <a:bodyPr/>
          <a:lstStyle/>
          <a:p>
            <a:fld id="{8061DC7E-D20E-4E07-8872-C5C14E3C548F}" type="slidenum">
              <a:rPr lang="pl-PL" smtClean="0"/>
              <a:t>‹#›</a:t>
            </a:fld>
            <a:endParaRPr lang="pl-PL"/>
          </a:p>
        </p:txBody>
      </p:sp>
    </p:spTree>
    <p:extLst>
      <p:ext uri="{BB962C8B-B14F-4D97-AF65-F5344CB8AC3E}">
        <p14:creationId xmlns:p14="http://schemas.microsoft.com/office/powerpoint/2010/main" val="758708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452DE2E-F1ED-24ED-CC15-9EC29F8F42F2}"/>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EA2602CF-DABB-D979-6EB6-33D953BD9DC9}"/>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1EF9F853-FB3C-C87F-4A85-C58D8505A215}"/>
              </a:ext>
            </a:extLst>
          </p:cNvPr>
          <p:cNvSpPr>
            <a:spLocks noGrp="1"/>
          </p:cNvSpPr>
          <p:nvPr>
            <p:ph type="dt" sz="half" idx="10"/>
          </p:nvPr>
        </p:nvSpPr>
        <p:spPr/>
        <p:txBody>
          <a:bodyPr/>
          <a:lstStyle/>
          <a:p>
            <a:fld id="{2B8C7509-90FA-4DB1-8B5A-B69E787750BC}" type="datetimeFigureOut">
              <a:rPr lang="pl-PL" smtClean="0"/>
              <a:t>02.05.2023</a:t>
            </a:fld>
            <a:endParaRPr lang="pl-PL"/>
          </a:p>
        </p:txBody>
      </p:sp>
      <p:sp>
        <p:nvSpPr>
          <p:cNvPr id="5" name="Symbol zastępczy stopki 4">
            <a:extLst>
              <a:ext uri="{FF2B5EF4-FFF2-40B4-BE49-F238E27FC236}">
                <a16:creationId xmlns:a16="http://schemas.microsoft.com/office/drawing/2014/main" id="{4A4B7F2C-BF2B-C6B3-D506-1B1F3864498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BFD1604E-D32E-CC75-30BD-F01CC3F1C115}"/>
              </a:ext>
            </a:extLst>
          </p:cNvPr>
          <p:cNvSpPr>
            <a:spLocks noGrp="1"/>
          </p:cNvSpPr>
          <p:nvPr>
            <p:ph type="sldNum" sz="quarter" idx="12"/>
          </p:nvPr>
        </p:nvSpPr>
        <p:spPr/>
        <p:txBody>
          <a:bodyPr/>
          <a:lstStyle/>
          <a:p>
            <a:fld id="{8061DC7E-D20E-4E07-8872-C5C14E3C548F}" type="slidenum">
              <a:rPr lang="pl-PL" smtClean="0"/>
              <a:t>‹#›</a:t>
            </a:fld>
            <a:endParaRPr lang="pl-PL"/>
          </a:p>
        </p:txBody>
      </p:sp>
    </p:spTree>
    <p:extLst>
      <p:ext uri="{BB962C8B-B14F-4D97-AF65-F5344CB8AC3E}">
        <p14:creationId xmlns:p14="http://schemas.microsoft.com/office/powerpoint/2010/main" val="3954867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AD979D5-161E-AEEA-E9E5-0E271FA942F9}"/>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F5BB5D87-78B8-4D67-CC33-D14C8451F4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FC20847E-EBDC-FD2A-F494-DA5DE70CC960}"/>
              </a:ext>
            </a:extLst>
          </p:cNvPr>
          <p:cNvSpPr>
            <a:spLocks noGrp="1"/>
          </p:cNvSpPr>
          <p:nvPr>
            <p:ph type="dt" sz="half" idx="10"/>
          </p:nvPr>
        </p:nvSpPr>
        <p:spPr/>
        <p:txBody>
          <a:bodyPr/>
          <a:lstStyle/>
          <a:p>
            <a:fld id="{2B8C7509-90FA-4DB1-8B5A-B69E787750BC}" type="datetimeFigureOut">
              <a:rPr lang="pl-PL" smtClean="0"/>
              <a:t>02.05.2023</a:t>
            </a:fld>
            <a:endParaRPr lang="pl-PL"/>
          </a:p>
        </p:txBody>
      </p:sp>
      <p:sp>
        <p:nvSpPr>
          <p:cNvPr id="5" name="Symbol zastępczy stopki 4">
            <a:extLst>
              <a:ext uri="{FF2B5EF4-FFF2-40B4-BE49-F238E27FC236}">
                <a16:creationId xmlns:a16="http://schemas.microsoft.com/office/drawing/2014/main" id="{3E880EC7-76C2-FE5C-A1BC-07295EBE108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E88BBE9C-921E-51B7-70D2-966C4665FEE8}"/>
              </a:ext>
            </a:extLst>
          </p:cNvPr>
          <p:cNvSpPr>
            <a:spLocks noGrp="1"/>
          </p:cNvSpPr>
          <p:nvPr>
            <p:ph type="sldNum" sz="quarter" idx="12"/>
          </p:nvPr>
        </p:nvSpPr>
        <p:spPr/>
        <p:txBody>
          <a:bodyPr/>
          <a:lstStyle/>
          <a:p>
            <a:fld id="{8061DC7E-D20E-4E07-8872-C5C14E3C548F}" type="slidenum">
              <a:rPr lang="pl-PL" smtClean="0"/>
              <a:t>‹#›</a:t>
            </a:fld>
            <a:endParaRPr lang="pl-PL"/>
          </a:p>
        </p:txBody>
      </p:sp>
    </p:spTree>
    <p:extLst>
      <p:ext uri="{BB962C8B-B14F-4D97-AF65-F5344CB8AC3E}">
        <p14:creationId xmlns:p14="http://schemas.microsoft.com/office/powerpoint/2010/main" val="3737327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960C546-241B-A278-AF67-6F0353B66EAF}"/>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33BC6C4E-97A3-8CE9-3B7D-E92739CAEAE7}"/>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09FD5625-B71F-6D4D-8AE1-67F12E4B560D}"/>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ECD933C3-D52D-A0D2-04C2-1994C665CE4D}"/>
              </a:ext>
            </a:extLst>
          </p:cNvPr>
          <p:cNvSpPr>
            <a:spLocks noGrp="1"/>
          </p:cNvSpPr>
          <p:nvPr>
            <p:ph type="dt" sz="half" idx="10"/>
          </p:nvPr>
        </p:nvSpPr>
        <p:spPr/>
        <p:txBody>
          <a:bodyPr/>
          <a:lstStyle/>
          <a:p>
            <a:fld id="{2B8C7509-90FA-4DB1-8B5A-B69E787750BC}" type="datetimeFigureOut">
              <a:rPr lang="pl-PL" smtClean="0"/>
              <a:t>02.05.2023</a:t>
            </a:fld>
            <a:endParaRPr lang="pl-PL"/>
          </a:p>
        </p:txBody>
      </p:sp>
      <p:sp>
        <p:nvSpPr>
          <p:cNvPr id="6" name="Symbol zastępczy stopki 5">
            <a:extLst>
              <a:ext uri="{FF2B5EF4-FFF2-40B4-BE49-F238E27FC236}">
                <a16:creationId xmlns:a16="http://schemas.microsoft.com/office/drawing/2014/main" id="{9C05EC16-F05B-9DF0-CB93-F4DC854D55B9}"/>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FE9E8F02-D88C-4DDE-08CC-44017B84C4F9}"/>
              </a:ext>
            </a:extLst>
          </p:cNvPr>
          <p:cNvSpPr>
            <a:spLocks noGrp="1"/>
          </p:cNvSpPr>
          <p:nvPr>
            <p:ph type="sldNum" sz="quarter" idx="12"/>
          </p:nvPr>
        </p:nvSpPr>
        <p:spPr/>
        <p:txBody>
          <a:bodyPr/>
          <a:lstStyle/>
          <a:p>
            <a:fld id="{8061DC7E-D20E-4E07-8872-C5C14E3C548F}" type="slidenum">
              <a:rPr lang="pl-PL" smtClean="0"/>
              <a:t>‹#›</a:t>
            </a:fld>
            <a:endParaRPr lang="pl-PL"/>
          </a:p>
        </p:txBody>
      </p:sp>
    </p:spTree>
    <p:extLst>
      <p:ext uri="{BB962C8B-B14F-4D97-AF65-F5344CB8AC3E}">
        <p14:creationId xmlns:p14="http://schemas.microsoft.com/office/powerpoint/2010/main" val="725881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06C048B-77AA-19B5-752F-F3C764E9FA7E}"/>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85C5A7F7-6EF2-ED65-2771-0AB95C384B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B90E4601-801D-0DC8-F356-AE08EDD88CB2}"/>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B5BF3122-2B85-889C-76F7-1C62ECAB6C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1D5CBB6E-64C8-B091-AFD3-550665257F0E}"/>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2D29C617-1CCB-86C0-CCD7-87310E055AEE}"/>
              </a:ext>
            </a:extLst>
          </p:cNvPr>
          <p:cNvSpPr>
            <a:spLocks noGrp="1"/>
          </p:cNvSpPr>
          <p:nvPr>
            <p:ph type="dt" sz="half" idx="10"/>
          </p:nvPr>
        </p:nvSpPr>
        <p:spPr/>
        <p:txBody>
          <a:bodyPr/>
          <a:lstStyle/>
          <a:p>
            <a:fld id="{2B8C7509-90FA-4DB1-8B5A-B69E787750BC}" type="datetimeFigureOut">
              <a:rPr lang="pl-PL" smtClean="0"/>
              <a:t>02.05.2023</a:t>
            </a:fld>
            <a:endParaRPr lang="pl-PL"/>
          </a:p>
        </p:txBody>
      </p:sp>
      <p:sp>
        <p:nvSpPr>
          <p:cNvPr id="8" name="Symbol zastępczy stopki 7">
            <a:extLst>
              <a:ext uri="{FF2B5EF4-FFF2-40B4-BE49-F238E27FC236}">
                <a16:creationId xmlns:a16="http://schemas.microsoft.com/office/drawing/2014/main" id="{2A1B714F-CD3F-C3D1-510C-5B1F85473AA1}"/>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83C964FF-63B0-8D60-46F0-1315E762A53F}"/>
              </a:ext>
            </a:extLst>
          </p:cNvPr>
          <p:cNvSpPr>
            <a:spLocks noGrp="1"/>
          </p:cNvSpPr>
          <p:nvPr>
            <p:ph type="sldNum" sz="quarter" idx="12"/>
          </p:nvPr>
        </p:nvSpPr>
        <p:spPr/>
        <p:txBody>
          <a:bodyPr/>
          <a:lstStyle/>
          <a:p>
            <a:fld id="{8061DC7E-D20E-4E07-8872-C5C14E3C548F}" type="slidenum">
              <a:rPr lang="pl-PL" smtClean="0"/>
              <a:t>‹#›</a:t>
            </a:fld>
            <a:endParaRPr lang="pl-PL"/>
          </a:p>
        </p:txBody>
      </p:sp>
    </p:spTree>
    <p:extLst>
      <p:ext uri="{BB962C8B-B14F-4D97-AF65-F5344CB8AC3E}">
        <p14:creationId xmlns:p14="http://schemas.microsoft.com/office/powerpoint/2010/main" val="2227278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7506125-A5EF-2220-2F0A-AA4D5BA5E4A5}"/>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0FB43756-4B73-31B5-FF95-097E86824A89}"/>
              </a:ext>
            </a:extLst>
          </p:cNvPr>
          <p:cNvSpPr>
            <a:spLocks noGrp="1"/>
          </p:cNvSpPr>
          <p:nvPr>
            <p:ph type="dt" sz="half" idx="10"/>
          </p:nvPr>
        </p:nvSpPr>
        <p:spPr/>
        <p:txBody>
          <a:bodyPr/>
          <a:lstStyle/>
          <a:p>
            <a:fld id="{2B8C7509-90FA-4DB1-8B5A-B69E787750BC}" type="datetimeFigureOut">
              <a:rPr lang="pl-PL" smtClean="0"/>
              <a:t>02.05.2023</a:t>
            </a:fld>
            <a:endParaRPr lang="pl-PL"/>
          </a:p>
        </p:txBody>
      </p:sp>
      <p:sp>
        <p:nvSpPr>
          <p:cNvPr id="4" name="Symbol zastępczy stopki 3">
            <a:extLst>
              <a:ext uri="{FF2B5EF4-FFF2-40B4-BE49-F238E27FC236}">
                <a16:creationId xmlns:a16="http://schemas.microsoft.com/office/drawing/2014/main" id="{7E3C235E-D317-3DB9-258B-18F3100B1145}"/>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723F3EA1-A226-F135-2BCA-D5C3D3B513E7}"/>
              </a:ext>
            </a:extLst>
          </p:cNvPr>
          <p:cNvSpPr>
            <a:spLocks noGrp="1"/>
          </p:cNvSpPr>
          <p:nvPr>
            <p:ph type="sldNum" sz="quarter" idx="12"/>
          </p:nvPr>
        </p:nvSpPr>
        <p:spPr/>
        <p:txBody>
          <a:bodyPr/>
          <a:lstStyle/>
          <a:p>
            <a:fld id="{8061DC7E-D20E-4E07-8872-C5C14E3C548F}" type="slidenum">
              <a:rPr lang="pl-PL" smtClean="0"/>
              <a:t>‹#›</a:t>
            </a:fld>
            <a:endParaRPr lang="pl-PL"/>
          </a:p>
        </p:txBody>
      </p:sp>
    </p:spTree>
    <p:extLst>
      <p:ext uri="{BB962C8B-B14F-4D97-AF65-F5344CB8AC3E}">
        <p14:creationId xmlns:p14="http://schemas.microsoft.com/office/powerpoint/2010/main" val="2436505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73902B51-0C62-4C98-FB7A-2B82D84544AC}"/>
              </a:ext>
            </a:extLst>
          </p:cNvPr>
          <p:cNvSpPr>
            <a:spLocks noGrp="1"/>
          </p:cNvSpPr>
          <p:nvPr>
            <p:ph type="dt" sz="half" idx="10"/>
          </p:nvPr>
        </p:nvSpPr>
        <p:spPr/>
        <p:txBody>
          <a:bodyPr/>
          <a:lstStyle/>
          <a:p>
            <a:fld id="{2B8C7509-90FA-4DB1-8B5A-B69E787750BC}" type="datetimeFigureOut">
              <a:rPr lang="pl-PL" smtClean="0"/>
              <a:t>02.05.2023</a:t>
            </a:fld>
            <a:endParaRPr lang="pl-PL"/>
          </a:p>
        </p:txBody>
      </p:sp>
      <p:sp>
        <p:nvSpPr>
          <p:cNvPr id="3" name="Symbol zastępczy stopki 2">
            <a:extLst>
              <a:ext uri="{FF2B5EF4-FFF2-40B4-BE49-F238E27FC236}">
                <a16:creationId xmlns:a16="http://schemas.microsoft.com/office/drawing/2014/main" id="{2B0B3138-86E0-575D-7461-5437F70CB2FE}"/>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2E1B8502-C7A5-FE6D-23B2-DC11E9346532}"/>
              </a:ext>
            </a:extLst>
          </p:cNvPr>
          <p:cNvSpPr>
            <a:spLocks noGrp="1"/>
          </p:cNvSpPr>
          <p:nvPr>
            <p:ph type="sldNum" sz="quarter" idx="12"/>
          </p:nvPr>
        </p:nvSpPr>
        <p:spPr/>
        <p:txBody>
          <a:bodyPr/>
          <a:lstStyle/>
          <a:p>
            <a:fld id="{8061DC7E-D20E-4E07-8872-C5C14E3C548F}" type="slidenum">
              <a:rPr lang="pl-PL" smtClean="0"/>
              <a:t>‹#›</a:t>
            </a:fld>
            <a:endParaRPr lang="pl-PL"/>
          </a:p>
        </p:txBody>
      </p:sp>
    </p:spTree>
    <p:extLst>
      <p:ext uri="{BB962C8B-B14F-4D97-AF65-F5344CB8AC3E}">
        <p14:creationId xmlns:p14="http://schemas.microsoft.com/office/powerpoint/2010/main" val="3863195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BD6213-35D6-DDD5-1B20-837C911134AB}"/>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8EEED64D-B935-D198-8259-F88797D712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1B68367B-8B7A-D4FF-456F-19EF4C0C8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73879601-ACDB-B6C8-BFC6-8477170E86F7}"/>
              </a:ext>
            </a:extLst>
          </p:cNvPr>
          <p:cNvSpPr>
            <a:spLocks noGrp="1"/>
          </p:cNvSpPr>
          <p:nvPr>
            <p:ph type="dt" sz="half" idx="10"/>
          </p:nvPr>
        </p:nvSpPr>
        <p:spPr/>
        <p:txBody>
          <a:bodyPr/>
          <a:lstStyle/>
          <a:p>
            <a:fld id="{2B8C7509-90FA-4DB1-8B5A-B69E787750BC}" type="datetimeFigureOut">
              <a:rPr lang="pl-PL" smtClean="0"/>
              <a:t>02.05.2023</a:t>
            </a:fld>
            <a:endParaRPr lang="pl-PL"/>
          </a:p>
        </p:txBody>
      </p:sp>
      <p:sp>
        <p:nvSpPr>
          <p:cNvPr id="6" name="Symbol zastępczy stopki 5">
            <a:extLst>
              <a:ext uri="{FF2B5EF4-FFF2-40B4-BE49-F238E27FC236}">
                <a16:creationId xmlns:a16="http://schemas.microsoft.com/office/drawing/2014/main" id="{25F91BA9-CC10-47E1-66F4-853B1CD6302B}"/>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577E908-6F78-0D7A-B113-F6EDD06BE3DB}"/>
              </a:ext>
            </a:extLst>
          </p:cNvPr>
          <p:cNvSpPr>
            <a:spLocks noGrp="1"/>
          </p:cNvSpPr>
          <p:nvPr>
            <p:ph type="sldNum" sz="quarter" idx="12"/>
          </p:nvPr>
        </p:nvSpPr>
        <p:spPr/>
        <p:txBody>
          <a:bodyPr/>
          <a:lstStyle/>
          <a:p>
            <a:fld id="{8061DC7E-D20E-4E07-8872-C5C14E3C548F}" type="slidenum">
              <a:rPr lang="pl-PL" smtClean="0"/>
              <a:t>‹#›</a:t>
            </a:fld>
            <a:endParaRPr lang="pl-PL"/>
          </a:p>
        </p:txBody>
      </p:sp>
    </p:spTree>
    <p:extLst>
      <p:ext uri="{BB962C8B-B14F-4D97-AF65-F5344CB8AC3E}">
        <p14:creationId xmlns:p14="http://schemas.microsoft.com/office/powerpoint/2010/main" val="505486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D8C838D-66B9-B1AF-A8E4-CDE992AB9762}"/>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564DA411-784F-1CD7-9869-DF0FE7F46D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81A9AD44-163F-416A-2A00-02A5CCD49D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288325E6-C97A-9571-3192-F408D7C4F559}"/>
              </a:ext>
            </a:extLst>
          </p:cNvPr>
          <p:cNvSpPr>
            <a:spLocks noGrp="1"/>
          </p:cNvSpPr>
          <p:nvPr>
            <p:ph type="dt" sz="half" idx="10"/>
          </p:nvPr>
        </p:nvSpPr>
        <p:spPr/>
        <p:txBody>
          <a:bodyPr/>
          <a:lstStyle/>
          <a:p>
            <a:fld id="{2B8C7509-90FA-4DB1-8B5A-B69E787750BC}" type="datetimeFigureOut">
              <a:rPr lang="pl-PL" smtClean="0"/>
              <a:t>02.05.2023</a:t>
            </a:fld>
            <a:endParaRPr lang="pl-PL"/>
          </a:p>
        </p:txBody>
      </p:sp>
      <p:sp>
        <p:nvSpPr>
          <p:cNvPr id="6" name="Symbol zastępczy stopki 5">
            <a:extLst>
              <a:ext uri="{FF2B5EF4-FFF2-40B4-BE49-F238E27FC236}">
                <a16:creationId xmlns:a16="http://schemas.microsoft.com/office/drawing/2014/main" id="{CB992FA7-D98B-6D7A-2684-CDC2FD49BF36}"/>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A8B006EF-B900-5929-7368-C2C6894E3A04}"/>
              </a:ext>
            </a:extLst>
          </p:cNvPr>
          <p:cNvSpPr>
            <a:spLocks noGrp="1"/>
          </p:cNvSpPr>
          <p:nvPr>
            <p:ph type="sldNum" sz="quarter" idx="12"/>
          </p:nvPr>
        </p:nvSpPr>
        <p:spPr/>
        <p:txBody>
          <a:bodyPr/>
          <a:lstStyle/>
          <a:p>
            <a:fld id="{8061DC7E-D20E-4E07-8872-C5C14E3C548F}" type="slidenum">
              <a:rPr lang="pl-PL" smtClean="0"/>
              <a:t>‹#›</a:t>
            </a:fld>
            <a:endParaRPr lang="pl-PL"/>
          </a:p>
        </p:txBody>
      </p:sp>
    </p:spTree>
    <p:extLst>
      <p:ext uri="{BB962C8B-B14F-4D97-AF65-F5344CB8AC3E}">
        <p14:creationId xmlns:p14="http://schemas.microsoft.com/office/powerpoint/2010/main" val="1022553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09155807-870A-A1CB-8D48-29A6A22816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3676992A-85F5-C7D4-E7F6-636B8671E3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C493AA40-1ECF-F28E-18C0-8F9E250047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7509-90FA-4DB1-8B5A-B69E787750BC}" type="datetimeFigureOut">
              <a:rPr lang="pl-PL" smtClean="0"/>
              <a:t>02.05.2023</a:t>
            </a:fld>
            <a:endParaRPr lang="pl-PL"/>
          </a:p>
        </p:txBody>
      </p:sp>
      <p:sp>
        <p:nvSpPr>
          <p:cNvPr id="5" name="Symbol zastępczy stopki 4">
            <a:extLst>
              <a:ext uri="{FF2B5EF4-FFF2-40B4-BE49-F238E27FC236}">
                <a16:creationId xmlns:a16="http://schemas.microsoft.com/office/drawing/2014/main" id="{FA889AE6-F33D-9EDB-E7B5-FADEA771EC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1EF130F0-BD3C-329B-5D1F-D146D67A5C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61DC7E-D20E-4E07-8872-C5C14E3C548F}" type="slidenum">
              <a:rPr lang="pl-PL" smtClean="0"/>
              <a:t>‹#›</a:t>
            </a:fld>
            <a:endParaRPr lang="pl-PL"/>
          </a:p>
        </p:txBody>
      </p:sp>
    </p:spTree>
    <p:extLst>
      <p:ext uri="{BB962C8B-B14F-4D97-AF65-F5344CB8AC3E}">
        <p14:creationId xmlns:p14="http://schemas.microsoft.com/office/powerpoint/2010/main" val="3201052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webp"/><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webp"/><Relationship Id="rId1" Type="http://schemas.openxmlformats.org/officeDocument/2006/relationships/slideLayout" Target="../slideLayouts/slideLayout7.xml"/><Relationship Id="rId5" Type="http://schemas.openxmlformats.org/officeDocument/2006/relationships/image" Target="../media/image51.webp"/><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2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comments" Target="../comments/comment3.xml"/><Relationship Id="rId5" Type="http://schemas.openxmlformats.org/officeDocument/2006/relationships/image" Target="../media/image60.jpg"/><Relationship Id="rId4" Type="http://schemas.openxmlformats.org/officeDocument/2006/relationships/image" Target="../media/image59.jpg"/></Relationships>
</file>

<file path=ppt/slides/_rels/slide2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8.jpg"/><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image" Target="../media/image57.jpeg"/><Relationship Id="rId4" Type="http://schemas.openxmlformats.org/officeDocument/2006/relationships/image" Target="../media/image62.jp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image" Target="../media/image67.jpg"/><Relationship Id="rId4" Type="http://schemas.openxmlformats.org/officeDocument/2006/relationships/image" Target="../media/image66.jpg"/></Relationships>
</file>

<file path=ppt/slides/_rels/slide26.xml.rels><?xml version="1.0" encoding="UTF-8" standalone="yes"?>
<Relationships xmlns="http://schemas.openxmlformats.org/package/2006/relationships"><Relationship Id="rId8" Type="http://schemas.openxmlformats.org/officeDocument/2006/relationships/image" Target="../media/image72.gif"/><Relationship Id="rId3" Type="http://schemas.openxmlformats.org/officeDocument/2006/relationships/image" Target="../media/image70.jpg"/><Relationship Id="rId7" Type="http://schemas.openxmlformats.org/officeDocument/2006/relationships/image" Target="../media/image71.jpg"/><Relationship Id="rId2" Type="http://schemas.openxmlformats.org/officeDocument/2006/relationships/image" Target="../media/image69.jpg"/><Relationship Id="rId1" Type="http://schemas.openxmlformats.org/officeDocument/2006/relationships/slideLayout" Target="../slideLayouts/slideLayout7.xml"/><Relationship Id="rId6" Type="http://schemas.openxmlformats.org/officeDocument/2006/relationships/hyperlink" Target="https://pl.wikipedia.org/wiki/Koryto_rzeczne" TargetMode="External"/><Relationship Id="rId5" Type="http://schemas.openxmlformats.org/officeDocument/2006/relationships/hyperlink" Target="https://pl.wikipedia.org/wiki/Bieg_rzeki" TargetMode="External"/><Relationship Id="rId4" Type="http://schemas.openxmlformats.org/officeDocument/2006/relationships/hyperlink" Target="https://pl.wikipedia.org/wiki/Przep%C5%82yw_rzeki"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pl.wikipedia.org/wiki/Przyducha" TargetMode="External"/><Relationship Id="rId3" Type="http://schemas.openxmlformats.org/officeDocument/2006/relationships/image" Target="../media/image9.webp"/><Relationship Id="rId7" Type="http://schemas.openxmlformats.org/officeDocument/2006/relationships/hyperlink" Target="https://pl.wikipedia.org/wiki/Tlen" TargetMode="External"/><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hyperlink" Target="https://pl.wikipedia.org/wiki/Ryby" TargetMode="External"/><Relationship Id="rId11" Type="http://schemas.openxmlformats.org/officeDocument/2006/relationships/image" Target="../media/image12.jpg"/><Relationship Id="rId5" Type="http://schemas.openxmlformats.org/officeDocument/2006/relationships/hyperlink" Target="https://pl.wikipedia.org/wiki/Fizjologia_zwierz%C4%85t" TargetMode="External"/><Relationship Id="rId10" Type="http://schemas.openxmlformats.org/officeDocument/2006/relationships/image" Target="../media/image7.jpg"/><Relationship Id="rId4" Type="http://schemas.openxmlformats.org/officeDocument/2006/relationships/image" Target="../media/image10.jpg"/><Relationship Id="rId9"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webp"/><Relationship Id="rId2" Type="http://schemas.openxmlformats.org/officeDocument/2006/relationships/image" Target="../media/image13.webp"/><Relationship Id="rId1" Type="http://schemas.openxmlformats.org/officeDocument/2006/relationships/slideLayout" Target="../slideLayouts/slideLayout7.xml"/><Relationship Id="rId4" Type="http://schemas.openxmlformats.org/officeDocument/2006/relationships/image" Target="../media/image15.web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comments" Target="../comments/comment1.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4DF67C86-6262-BCE8-8EE3-7001DCCD2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3" name="Line 9">
            <a:extLst>
              <a:ext uri="{FF2B5EF4-FFF2-40B4-BE49-F238E27FC236}">
                <a16:creationId xmlns:a16="http://schemas.microsoft.com/office/drawing/2014/main" id="{9FBF557A-32CC-4703-FBD4-D71654FF6036}"/>
              </a:ext>
            </a:extLst>
          </p:cNvPr>
          <p:cNvSpPr>
            <a:spLocks noChangeShapeType="1"/>
          </p:cNvSpPr>
          <p:nvPr/>
        </p:nvSpPr>
        <p:spPr bwMode="auto">
          <a:xfrm flipH="1">
            <a:off x="4663744" y="4226907"/>
            <a:ext cx="914400" cy="1179887"/>
          </a:xfrm>
          <a:prstGeom prst="line">
            <a:avLst/>
          </a:prstGeom>
          <a:noFill/>
          <a:ln w="762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sz="1350" b="1" dirty="0"/>
          </a:p>
        </p:txBody>
      </p:sp>
      <p:sp>
        <p:nvSpPr>
          <p:cNvPr id="4" name="pole tekstowe 3">
            <a:extLst>
              <a:ext uri="{FF2B5EF4-FFF2-40B4-BE49-F238E27FC236}">
                <a16:creationId xmlns:a16="http://schemas.microsoft.com/office/drawing/2014/main" id="{E801ABC7-BA85-756C-E115-EC024614F274}"/>
              </a:ext>
            </a:extLst>
          </p:cNvPr>
          <p:cNvSpPr txBox="1"/>
          <p:nvPr/>
        </p:nvSpPr>
        <p:spPr>
          <a:xfrm>
            <a:off x="5578144" y="4156166"/>
            <a:ext cx="1669682" cy="646331"/>
          </a:xfrm>
          <a:prstGeom prst="rect">
            <a:avLst/>
          </a:prstGeom>
          <a:noFill/>
        </p:spPr>
        <p:txBody>
          <a:bodyPr wrap="square">
            <a:spAutoFit/>
          </a:bodyPr>
          <a:lstStyle/>
          <a:p>
            <a:r>
              <a:rPr lang="pl-PL" b="1" dirty="0">
                <a:solidFill>
                  <a:srgbClr val="FF0000"/>
                </a:solidFill>
                <a:latin typeface="Times New Roman" panose="02020603050405020304" pitchFamily="18" charset="0"/>
                <a:cs typeface="Times New Roman" panose="02020603050405020304" pitchFamily="18" charset="0"/>
              </a:rPr>
              <a:t>Tu się zaczęło 26.07.2022!</a:t>
            </a:r>
          </a:p>
        </p:txBody>
      </p:sp>
      <p:pic>
        <p:nvPicPr>
          <p:cNvPr id="5" name="Obraz 4">
            <a:extLst>
              <a:ext uri="{FF2B5EF4-FFF2-40B4-BE49-F238E27FC236}">
                <a16:creationId xmlns:a16="http://schemas.microsoft.com/office/drawing/2014/main" id="{A74F9BDD-1820-23F8-1C5E-56CEA2680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1" y="5083296"/>
            <a:ext cx="3133923" cy="1763665"/>
          </a:xfrm>
          <a:prstGeom prst="rect">
            <a:avLst/>
          </a:prstGeom>
        </p:spPr>
      </p:pic>
      <p:sp>
        <p:nvSpPr>
          <p:cNvPr id="6" name="pole tekstowe 5">
            <a:extLst>
              <a:ext uri="{FF2B5EF4-FFF2-40B4-BE49-F238E27FC236}">
                <a16:creationId xmlns:a16="http://schemas.microsoft.com/office/drawing/2014/main" id="{C0DD8A1B-B9DB-D186-22A6-FE3A001D1362}"/>
              </a:ext>
            </a:extLst>
          </p:cNvPr>
          <p:cNvSpPr txBox="1"/>
          <p:nvPr/>
        </p:nvSpPr>
        <p:spPr>
          <a:xfrm>
            <a:off x="158413" y="5011341"/>
            <a:ext cx="1837824" cy="369332"/>
          </a:xfrm>
          <a:prstGeom prst="rect">
            <a:avLst/>
          </a:prstGeom>
          <a:noFill/>
        </p:spPr>
        <p:txBody>
          <a:bodyPr wrap="square">
            <a:spAutoFit/>
          </a:bodyPr>
          <a:lstStyle/>
          <a:p>
            <a:r>
              <a:rPr lang="pl-PL" dirty="0"/>
              <a:t>Frankfurt n/Odrą</a:t>
            </a:r>
          </a:p>
        </p:txBody>
      </p:sp>
      <p:pic>
        <p:nvPicPr>
          <p:cNvPr id="7" name="Obraz 6">
            <a:extLst>
              <a:ext uri="{FF2B5EF4-FFF2-40B4-BE49-F238E27FC236}">
                <a16:creationId xmlns:a16="http://schemas.microsoft.com/office/drawing/2014/main" id="{D4ED261D-0422-04EC-F10C-154B1DC57B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6946" y="11039"/>
            <a:ext cx="1895979" cy="1183240"/>
          </a:xfrm>
          <a:prstGeom prst="rect">
            <a:avLst/>
          </a:prstGeom>
        </p:spPr>
      </p:pic>
      <p:sp>
        <p:nvSpPr>
          <p:cNvPr id="8" name="pole tekstowe 7">
            <a:extLst>
              <a:ext uri="{FF2B5EF4-FFF2-40B4-BE49-F238E27FC236}">
                <a16:creationId xmlns:a16="http://schemas.microsoft.com/office/drawing/2014/main" id="{8504DCBA-AF8A-8405-1DFB-E18CBCECF4F7}"/>
              </a:ext>
            </a:extLst>
          </p:cNvPr>
          <p:cNvSpPr txBox="1"/>
          <p:nvPr/>
        </p:nvSpPr>
        <p:spPr>
          <a:xfrm>
            <a:off x="1929144" y="11039"/>
            <a:ext cx="1488908" cy="369332"/>
          </a:xfrm>
          <a:prstGeom prst="rect">
            <a:avLst/>
          </a:prstGeom>
          <a:noFill/>
        </p:spPr>
        <p:txBody>
          <a:bodyPr wrap="square">
            <a:spAutoFit/>
          </a:bodyPr>
          <a:lstStyle/>
          <a:p>
            <a:r>
              <a:rPr lang="pl-PL" dirty="0"/>
              <a:t>Krajnik Dolny</a:t>
            </a:r>
          </a:p>
        </p:txBody>
      </p:sp>
      <p:cxnSp>
        <p:nvCxnSpPr>
          <p:cNvPr id="9" name="Łącznik prosty ze strzałką 8">
            <a:extLst>
              <a:ext uri="{FF2B5EF4-FFF2-40B4-BE49-F238E27FC236}">
                <a16:creationId xmlns:a16="http://schemas.microsoft.com/office/drawing/2014/main" id="{CB64E21D-B7F5-CEE5-96E4-01E091B5BCDD}"/>
              </a:ext>
            </a:extLst>
          </p:cNvPr>
          <p:cNvCxnSpPr>
            <a:cxnSpLocks/>
          </p:cNvCxnSpPr>
          <p:nvPr/>
        </p:nvCxnSpPr>
        <p:spPr>
          <a:xfrm flipH="1">
            <a:off x="1371600" y="1056290"/>
            <a:ext cx="283779" cy="22071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Obraz 11">
            <a:extLst>
              <a:ext uri="{FF2B5EF4-FFF2-40B4-BE49-F238E27FC236}">
                <a16:creationId xmlns:a16="http://schemas.microsoft.com/office/drawing/2014/main" id="{FCD7824D-9DD5-88B0-D04F-39C7D8E4CE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3288" y="11038"/>
            <a:ext cx="3094712" cy="1738933"/>
          </a:xfrm>
          <a:prstGeom prst="rect">
            <a:avLst/>
          </a:prstGeom>
        </p:spPr>
      </p:pic>
      <p:sp>
        <p:nvSpPr>
          <p:cNvPr id="13" name="pole tekstowe 12">
            <a:extLst>
              <a:ext uri="{FF2B5EF4-FFF2-40B4-BE49-F238E27FC236}">
                <a16:creationId xmlns:a16="http://schemas.microsoft.com/office/drawing/2014/main" id="{3610B778-6458-FCE0-2FC4-26A9F402F74D}"/>
              </a:ext>
            </a:extLst>
          </p:cNvPr>
          <p:cNvSpPr txBox="1"/>
          <p:nvPr/>
        </p:nvSpPr>
        <p:spPr>
          <a:xfrm>
            <a:off x="6858000" y="0"/>
            <a:ext cx="5334000" cy="1446550"/>
          </a:xfrm>
          <a:prstGeom prst="rect">
            <a:avLst/>
          </a:prstGeom>
          <a:noFill/>
        </p:spPr>
        <p:txBody>
          <a:bodyPr wrap="square">
            <a:spAutoFit/>
          </a:bodyPr>
          <a:lstStyle/>
          <a:p>
            <a:pPr algn="ctr"/>
            <a:r>
              <a:rPr lang="pl-PL" sz="2400" b="1" dirty="0">
                <a:latin typeface="Times New Roman" panose="02020603050405020304" pitchFamily="18" charset="0"/>
                <a:cs typeface="Times New Roman" panose="02020603050405020304" pitchFamily="18" charset="0"/>
              </a:rPr>
              <a:t>Katastrofa ekologiczna na Odrze </a:t>
            </a:r>
          </a:p>
          <a:p>
            <a:pPr algn="ctr"/>
            <a:r>
              <a:rPr lang="pl-PL" sz="2400" b="1" dirty="0">
                <a:latin typeface="Times New Roman" panose="02020603050405020304" pitchFamily="18" charset="0"/>
                <a:cs typeface="Times New Roman" panose="02020603050405020304" pitchFamily="18" charset="0"/>
              </a:rPr>
              <a:t>latem 2022 roku.</a:t>
            </a:r>
          </a:p>
          <a:p>
            <a:pPr algn="ctr"/>
            <a:r>
              <a:rPr lang="pl-PL" sz="2000" b="1" dirty="0">
                <a:latin typeface="Times New Roman" panose="02020603050405020304" pitchFamily="18" charset="0"/>
                <a:cs typeface="Times New Roman" panose="02020603050405020304" pitchFamily="18" charset="0"/>
              </a:rPr>
              <a:t>Próba określenia przyczyny metodą analizy procesów korytowych </a:t>
            </a:r>
          </a:p>
        </p:txBody>
      </p:sp>
      <p:sp>
        <p:nvSpPr>
          <p:cNvPr id="14" name="pole tekstowe 13">
            <a:extLst>
              <a:ext uri="{FF2B5EF4-FFF2-40B4-BE49-F238E27FC236}">
                <a16:creationId xmlns:a16="http://schemas.microsoft.com/office/drawing/2014/main" id="{5994162D-A22A-5842-B544-5BE2184B8018}"/>
              </a:ext>
            </a:extLst>
          </p:cNvPr>
          <p:cNvSpPr txBox="1"/>
          <p:nvPr/>
        </p:nvSpPr>
        <p:spPr>
          <a:xfrm>
            <a:off x="6905310" y="2877590"/>
            <a:ext cx="4792252" cy="1477328"/>
          </a:xfrm>
          <a:prstGeom prst="rect">
            <a:avLst/>
          </a:prstGeom>
          <a:noFill/>
        </p:spPr>
        <p:txBody>
          <a:bodyPr wrap="square">
            <a:spAutoFit/>
          </a:bodyPr>
          <a:lstStyle/>
          <a:p>
            <a:pPr marL="342900" indent="-342900">
              <a:buFont typeface="Arial" panose="020B0604020202020204" pitchFamily="34" charset="0"/>
              <a:buChar char="•"/>
            </a:pPr>
            <a:r>
              <a:rPr lang="pl-PL" dirty="0">
                <a:latin typeface="Times New Roman" panose="02020603050405020304" pitchFamily="18" charset="0"/>
                <a:cs typeface="Times New Roman" panose="02020603050405020304" pitchFamily="18" charset="0"/>
              </a:rPr>
              <a:t>Wprowadzenie</a:t>
            </a:r>
          </a:p>
          <a:p>
            <a:pPr marL="342900" indent="-342900">
              <a:buFont typeface="Arial" panose="020B0604020202020204" pitchFamily="34" charset="0"/>
              <a:buChar char="•"/>
            </a:pPr>
            <a:r>
              <a:rPr lang="pl-PL" dirty="0">
                <a:latin typeface="Times New Roman" panose="02020603050405020304" pitchFamily="18" charset="0"/>
                <a:cs typeface="Times New Roman" panose="02020603050405020304" pitchFamily="18" charset="0"/>
              </a:rPr>
              <a:t>Kalendarium. Interpretacja zjawiska w prasie</a:t>
            </a:r>
          </a:p>
          <a:p>
            <a:pPr marL="342900" indent="-342900">
              <a:buFont typeface="Arial" panose="020B0604020202020204" pitchFamily="34" charset="0"/>
              <a:buChar char="•"/>
            </a:pPr>
            <a:r>
              <a:rPr lang="pl-PL" dirty="0">
                <a:latin typeface="Times New Roman" panose="02020603050405020304" pitchFamily="18" charset="0"/>
                <a:cs typeface="Times New Roman" panose="02020603050405020304" pitchFamily="18" charset="0"/>
              </a:rPr>
              <a:t>Koryto rzeki podczas suszy</a:t>
            </a:r>
          </a:p>
          <a:p>
            <a:pPr marL="342900" indent="-342900">
              <a:buFont typeface="Arial" panose="020B0604020202020204" pitchFamily="34" charset="0"/>
              <a:buChar char="•"/>
            </a:pPr>
            <a:r>
              <a:rPr lang="pl-PL" dirty="0">
                <a:latin typeface="Times New Roman" panose="02020603050405020304" pitchFamily="18" charset="0"/>
                <a:cs typeface="Times New Roman" panose="02020603050405020304" pitchFamily="18" charset="0"/>
              </a:rPr>
              <a:t>Procesy korytowe</a:t>
            </a:r>
          </a:p>
          <a:p>
            <a:pPr marL="342900" indent="-342900">
              <a:buFont typeface="Arial" panose="020B0604020202020204" pitchFamily="34" charset="0"/>
              <a:buChar char="•"/>
            </a:pPr>
            <a:r>
              <a:rPr lang="pl-PL" dirty="0">
                <a:latin typeface="Times New Roman" panose="02020603050405020304" pitchFamily="18" charset="0"/>
                <a:cs typeface="Times New Roman" panose="02020603050405020304" pitchFamily="18" charset="0"/>
              </a:rPr>
              <a:t>Wnioski końcowe</a:t>
            </a:r>
          </a:p>
        </p:txBody>
      </p:sp>
      <p:sp>
        <p:nvSpPr>
          <p:cNvPr id="15" name="pole tekstowe 14">
            <a:extLst>
              <a:ext uri="{FF2B5EF4-FFF2-40B4-BE49-F238E27FC236}">
                <a16:creationId xmlns:a16="http://schemas.microsoft.com/office/drawing/2014/main" id="{D2C8036B-0948-42E4-0A68-4965FFBA7D84}"/>
              </a:ext>
            </a:extLst>
          </p:cNvPr>
          <p:cNvSpPr txBox="1"/>
          <p:nvPr/>
        </p:nvSpPr>
        <p:spPr>
          <a:xfrm>
            <a:off x="6905310" y="4733966"/>
            <a:ext cx="5128277" cy="2031325"/>
          </a:xfrm>
          <a:prstGeom prst="rect">
            <a:avLst/>
          </a:prstGeom>
          <a:noFill/>
        </p:spPr>
        <p:txBody>
          <a:bodyPr wrap="square">
            <a:spAutoFit/>
          </a:bodyPr>
          <a:lstStyle/>
          <a:p>
            <a:r>
              <a:rPr lang="pl-PL" sz="1400" dirty="0">
                <a:latin typeface="Times New Roman" panose="02020603050405020304" pitchFamily="18" charset="0"/>
                <a:cs typeface="Times New Roman" panose="02020603050405020304" pitchFamily="18" charset="0"/>
              </a:rPr>
              <a:t>Na podstawie danych:</a:t>
            </a:r>
          </a:p>
          <a:p>
            <a:pPr marL="342900" indent="-342900">
              <a:buFont typeface="+mj-lt"/>
              <a:buAutoNum type="arabicPeriod"/>
            </a:pPr>
            <a:r>
              <a:rPr lang="pl-PL" sz="1400" dirty="0">
                <a:latin typeface="Times New Roman" panose="02020603050405020304" pitchFamily="18" charset="0"/>
                <a:cs typeface="Times New Roman" panose="02020603050405020304" pitchFamily="18" charset="0"/>
              </a:rPr>
              <a:t>Informacje z Internetu, prasy, TV, IMGW</a:t>
            </a:r>
          </a:p>
          <a:p>
            <a:pPr marL="342900" indent="-342900">
              <a:buFont typeface="+mj-lt"/>
              <a:buAutoNum type="arabicPeriod"/>
            </a:pPr>
            <a:r>
              <a:rPr lang="pl-PL" sz="1400" dirty="0">
                <a:latin typeface="Times New Roman" panose="02020603050405020304" pitchFamily="18" charset="0"/>
                <a:cs typeface="Times New Roman" panose="02020603050405020304" pitchFamily="18" charset="0"/>
              </a:rPr>
              <a:t>Polska, Atlas Geograficzny, wyd. Piętka, Katowice 2010/11</a:t>
            </a:r>
          </a:p>
          <a:p>
            <a:pPr marL="342900" indent="-342900">
              <a:buFont typeface="+mj-lt"/>
              <a:buAutoNum type="arabicPeriod"/>
            </a:pPr>
            <a:r>
              <a:rPr lang="pl-PL" sz="1400" dirty="0">
                <a:latin typeface="Times New Roman" panose="02020603050405020304" pitchFamily="18" charset="0"/>
                <a:cs typeface="Times New Roman" panose="02020603050405020304" pitchFamily="18" charset="0"/>
              </a:rPr>
              <a:t>Ciszewski D., Czajka A., 2021. Współczesne przemiany koryta i równiny zalewowej </a:t>
            </a:r>
          </a:p>
          <a:p>
            <a:pPr marL="342900" indent="-342900">
              <a:buFont typeface="+mj-lt"/>
              <a:buAutoNum type="arabicPeriod"/>
            </a:pP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Babiński Z., 2023. Katastrofa ekologiczna na Odrze latem 2022 roku. Próba określenia przyczyny metodą analizy procesów korytowych, </a:t>
            </a:r>
            <a:r>
              <a:rPr lang="pl-PL" sz="1400" b="1" dirty="0">
                <a:effectLst/>
                <a:latin typeface="Times New Roman" panose="02020603050405020304" pitchFamily="18" charset="0"/>
                <a:ea typeface="Times New Roman" panose="02020603050405020304" pitchFamily="18" charset="0"/>
                <a:cs typeface="Times New Roman" panose="02020603050405020304" pitchFamily="18" charset="0"/>
              </a:rPr>
              <a:t>Gospodarka Wodna 1/23</a:t>
            </a:r>
          </a:p>
          <a:p>
            <a:pPr marL="342900" indent="-342900">
              <a:buFont typeface="+mj-lt"/>
              <a:buAutoNum type="arabicPeriod"/>
            </a:pP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inne</a:t>
            </a:r>
            <a:endParaRPr lang="pl-PL" sz="1400" dirty="0">
              <a:latin typeface="Times New Roman" panose="02020603050405020304" pitchFamily="18" charset="0"/>
              <a:cs typeface="Times New Roman" panose="02020603050405020304" pitchFamily="18" charset="0"/>
            </a:endParaRPr>
          </a:p>
        </p:txBody>
      </p:sp>
      <p:sp>
        <p:nvSpPr>
          <p:cNvPr id="10" name="pole tekstowe 9">
            <a:extLst>
              <a:ext uri="{FF2B5EF4-FFF2-40B4-BE49-F238E27FC236}">
                <a16:creationId xmlns:a16="http://schemas.microsoft.com/office/drawing/2014/main" id="{83076179-2D7D-EE8E-F23E-55A9DB7BA20B}"/>
              </a:ext>
            </a:extLst>
          </p:cNvPr>
          <p:cNvSpPr txBox="1"/>
          <p:nvPr/>
        </p:nvSpPr>
        <p:spPr>
          <a:xfrm>
            <a:off x="6917781" y="1749971"/>
            <a:ext cx="5274219" cy="861774"/>
          </a:xfrm>
          <a:prstGeom prst="rect">
            <a:avLst/>
          </a:prstGeom>
          <a:noFill/>
        </p:spPr>
        <p:txBody>
          <a:bodyPr wrap="square">
            <a:spAutoFit/>
          </a:bodyPr>
          <a:lstStyle/>
          <a:p>
            <a:pPr algn="ctr"/>
            <a:r>
              <a:rPr lang="pl-PL" b="1" i="1" dirty="0"/>
              <a:t>Zygmunt Babiński, Michał </a:t>
            </a:r>
            <a:r>
              <a:rPr lang="pl-PL" b="1" i="1" dirty="0" err="1"/>
              <a:t>Habel</a:t>
            </a:r>
            <a:r>
              <a:rPr lang="pl-PL" b="1" i="1" dirty="0"/>
              <a:t> </a:t>
            </a:r>
          </a:p>
          <a:p>
            <a:pPr algn="ctr"/>
            <a:r>
              <a:rPr lang="pl-PL" sz="1600" b="1" i="1" dirty="0"/>
              <a:t>Katedra Rewitalizacji Dróg Wodnych </a:t>
            </a:r>
          </a:p>
          <a:p>
            <a:pPr algn="ctr"/>
            <a:r>
              <a:rPr lang="pl-PL" sz="1600" b="1" i="1" dirty="0"/>
              <a:t>UKW  w Bydgoszczy</a:t>
            </a:r>
          </a:p>
        </p:txBody>
      </p:sp>
      <p:sp>
        <p:nvSpPr>
          <p:cNvPr id="11" name="pole tekstowe 10">
            <a:extLst>
              <a:ext uri="{FF2B5EF4-FFF2-40B4-BE49-F238E27FC236}">
                <a16:creationId xmlns:a16="http://schemas.microsoft.com/office/drawing/2014/main" id="{F689C8D9-889B-7743-B644-3BB236188269}"/>
              </a:ext>
            </a:extLst>
          </p:cNvPr>
          <p:cNvSpPr txBox="1"/>
          <p:nvPr/>
        </p:nvSpPr>
        <p:spPr>
          <a:xfrm>
            <a:off x="3885768" y="5347107"/>
            <a:ext cx="730666" cy="261610"/>
          </a:xfrm>
          <a:prstGeom prst="rect">
            <a:avLst/>
          </a:prstGeom>
          <a:noFill/>
        </p:spPr>
        <p:txBody>
          <a:bodyPr wrap="square">
            <a:spAutoFit/>
          </a:bodyPr>
          <a:lstStyle/>
          <a:p>
            <a:r>
              <a:rPr lang="pl-PL" sz="1100" b="1" dirty="0"/>
              <a:t>Ścinawa</a:t>
            </a:r>
          </a:p>
        </p:txBody>
      </p:sp>
      <p:cxnSp>
        <p:nvCxnSpPr>
          <p:cNvPr id="16" name="Łącznik prosty ze strzałką 15">
            <a:extLst>
              <a:ext uri="{FF2B5EF4-FFF2-40B4-BE49-F238E27FC236}">
                <a16:creationId xmlns:a16="http://schemas.microsoft.com/office/drawing/2014/main" id="{87C615EF-3099-D6F9-9F52-05DD338D862F}"/>
              </a:ext>
            </a:extLst>
          </p:cNvPr>
          <p:cNvCxnSpPr>
            <a:cxnSpLocks/>
          </p:cNvCxnSpPr>
          <p:nvPr/>
        </p:nvCxnSpPr>
        <p:spPr>
          <a:xfrm flipH="1">
            <a:off x="5188318" y="4672421"/>
            <a:ext cx="331089" cy="48371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pole tekstowe 17">
            <a:extLst>
              <a:ext uri="{FF2B5EF4-FFF2-40B4-BE49-F238E27FC236}">
                <a16:creationId xmlns:a16="http://schemas.microsoft.com/office/drawing/2014/main" id="{4B64202A-DB1D-E977-9740-8914294813C3}"/>
              </a:ext>
            </a:extLst>
          </p:cNvPr>
          <p:cNvSpPr txBox="1"/>
          <p:nvPr/>
        </p:nvSpPr>
        <p:spPr>
          <a:xfrm>
            <a:off x="5248099" y="4914276"/>
            <a:ext cx="1669682" cy="276999"/>
          </a:xfrm>
          <a:prstGeom prst="rect">
            <a:avLst/>
          </a:prstGeom>
          <a:noFill/>
        </p:spPr>
        <p:txBody>
          <a:bodyPr wrap="square">
            <a:spAutoFit/>
          </a:bodyPr>
          <a:lstStyle/>
          <a:p>
            <a:r>
              <a:rPr lang="pl-PL" sz="1200" b="1" dirty="0">
                <a:latin typeface="Times New Roman" panose="02020603050405020304" pitchFamily="18" charset="0"/>
                <a:cs typeface="Times New Roman" panose="02020603050405020304" pitchFamily="18" charset="0"/>
              </a:rPr>
              <a:t>Błędna lokalizacja</a:t>
            </a:r>
          </a:p>
        </p:txBody>
      </p:sp>
      <p:sp>
        <p:nvSpPr>
          <p:cNvPr id="17" name="pole tekstowe 16">
            <a:extLst>
              <a:ext uri="{FF2B5EF4-FFF2-40B4-BE49-F238E27FC236}">
                <a16:creationId xmlns:a16="http://schemas.microsoft.com/office/drawing/2014/main" id="{C3379A99-ECCA-3A40-BE3F-F819AA4D47A2}"/>
              </a:ext>
            </a:extLst>
          </p:cNvPr>
          <p:cNvSpPr txBox="1"/>
          <p:nvPr/>
        </p:nvSpPr>
        <p:spPr>
          <a:xfrm>
            <a:off x="18351" y="-19255"/>
            <a:ext cx="531273"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S1</a:t>
            </a:r>
          </a:p>
        </p:txBody>
      </p:sp>
    </p:spTree>
    <p:extLst>
      <p:ext uri="{BB962C8B-B14F-4D97-AF65-F5344CB8AC3E}">
        <p14:creationId xmlns:p14="http://schemas.microsoft.com/office/powerpoint/2010/main" val="2987043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D:\Dane Wisla\WISLA\ryciny\File00473.jpg">
            <a:extLst>
              <a:ext uri="{FF2B5EF4-FFF2-40B4-BE49-F238E27FC236}">
                <a16:creationId xmlns:a16="http://schemas.microsoft.com/office/drawing/2014/main" id="{41CF40DE-8705-2ED4-51D9-2728D6C87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2926" y="3320716"/>
            <a:ext cx="4485775" cy="342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a:extLst>
              <a:ext uri="{FF2B5EF4-FFF2-40B4-BE49-F238E27FC236}">
                <a16:creationId xmlns:a16="http://schemas.microsoft.com/office/drawing/2014/main" id="{E38E47B9-6C40-C2BD-742C-5124DECB3BC3}"/>
              </a:ext>
            </a:extLst>
          </p:cNvPr>
          <p:cNvSpPr/>
          <p:nvPr/>
        </p:nvSpPr>
        <p:spPr>
          <a:xfrm>
            <a:off x="61272" y="1667993"/>
            <a:ext cx="12069451" cy="2339102"/>
          </a:xfrm>
          <a:prstGeom prst="rect">
            <a:avLst/>
          </a:prstGeom>
        </p:spPr>
        <p:txBody>
          <a:bodyPr wrap="square">
            <a:spAutoFit/>
          </a:bodyPr>
          <a:lstStyle/>
          <a:p>
            <a:pPr algn="just">
              <a:defRPr/>
            </a:pPr>
            <a:r>
              <a:rPr lang="pl-PL" sz="2000" b="1" dirty="0">
                <a:solidFill>
                  <a:schemeClr val="bg1">
                    <a:lumMod val="10000"/>
                  </a:schemeClr>
                </a:solidFill>
                <a:latin typeface="Times New Roman" panose="02020603050405020304" pitchFamily="18" charset="0"/>
                <a:cs typeface="Times New Roman" panose="02020603050405020304" pitchFamily="18" charset="0"/>
              </a:rPr>
              <a:t>Rumowiskiem rzecznym </a:t>
            </a:r>
            <a:r>
              <a:rPr lang="pl-PL" dirty="0">
                <a:latin typeface="Times New Roman" panose="02020603050405020304" pitchFamily="18" charset="0"/>
                <a:cs typeface="Times New Roman" panose="02020603050405020304" pitchFamily="18" charset="0"/>
              </a:rPr>
              <a:t>nazywamy wszelkie produkty mechanicznej działalności wód, znajdujące się w łożyskach rzek i poruszanych przez wodę oraz płynące razem z nią stale lub okresowo (Dębski, 1970). </a:t>
            </a:r>
          </a:p>
          <a:p>
            <a:pPr algn="just">
              <a:defRPr/>
            </a:pPr>
            <a:r>
              <a:rPr lang="pl-PL" dirty="0">
                <a:latin typeface="Times New Roman" panose="02020603050405020304" pitchFamily="18" charset="0"/>
                <a:cs typeface="Times New Roman" panose="02020603050405020304" pitchFamily="18" charset="0"/>
              </a:rPr>
              <a:t>Rumowisko rzeczne, pod względem źródła pochodzenia, mechanizmu poruszania się w ciekach wodnych wg K. Dębskiego (1970) dzieli się na następujące rodzaje: </a:t>
            </a:r>
            <a:r>
              <a:rPr lang="pl-PL" b="1" dirty="0">
                <a:latin typeface="Times New Roman" panose="02020603050405020304" pitchFamily="18" charset="0"/>
                <a:cs typeface="Times New Roman" panose="02020603050405020304" pitchFamily="18" charset="0"/>
              </a:rPr>
              <a:t>rumosz skalny </a:t>
            </a:r>
            <a:r>
              <a:rPr lang="pl-PL" dirty="0">
                <a:latin typeface="Times New Roman" panose="02020603050405020304" pitchFamily="18" charset="0"/>
                <a:cs typeface="Times New Roman" panose="02020603050405020304" pitchFamily="18" charset="0"/>
              </a:rPr>
              <a:t>przerzucany z miejsc wyższych na niższe, przesuwany lub toczony; </a:t>
            </a:r>
            <a:r>
              <a:rPr lang="pl-PL" b="1" dirty="0">
                <a:latin typeface="Times New Roman" panose="02020603050405020304" pitchFamily="18" charset="0"/>
                <a:cs typeface="Times New Roman" panose="02020603050405020304" pitchFamily="18" charset="0"/>
              </a:rPr>
              <a:t>rumowisko wleczone </a:t>
            </a:r>
            <a:r>
              <a:rPr lang="pl-PL" dirty="0">
                <a:latin typeface="Times New Roman" panose="02020603050405020304" pitchFamily="18" charset="0"/>
                <a:cs typeface="Times New Roman" panose="02020603050405020304" pitchFamily="18" charset="0"/>
              </a:rPr>
              <a:t>po dnie (</a:t>
            </a:r>
            <a:r>
              <a:rPr lang="pl-PL" dirty="0" err="1">
                <a:latin typeface="Times New Roman" panose="02020603050405020304" pitchFamily="18" charset="0"/>
                <a:cs typeface="Times New Roman" panose="02020603050405020304" pitchFamily="18" charset="0"/>
              </a:rPr>
              <a:t>wleczyny</a:t>
            </a:r>
            <a:r>
              <a:rPr lang="pl-PL" dirty="0">
                <a:latin typeface="Times New Roman" panose="02020603050405020304" pitchFamily="18" charset="0"/>
                <a:cs typeface="Times New Roman" panose="02020603050405020304" pitchFamily="18" charset="0"/>
              </a:rPr>
              <a:t>); </a:t>
            </a:r>
            <a:r>
              <a:rPr lang="pl-PL" b="1" dirty="0">
                <a:latin typeface="Times New Roman" panose="02020603050405020304" pitchFamily="18" charset="0"/>
                <a:cs typeface="Times New Roman" panose="02020603050405020304" pitchFamily="18" charset="0"/>
              </a:rPr>
              <a:t>rumowisko unoszone </a:t>
            </a:r>
            <a:r>
              <a:rPr lang="pl-PL" dirty="0">
                <a:latin typeface="Times New Roman" panose="02020603050405020304" pitchFamily="18" charset="0"/>
                <a:cs typeface="Times New Roman" panose="02020603050405020304" pitchFamily="18" charset="0"/>
              </a:rPr>
              <a:t>przez wodę (unosiny); </a:t>
            </a:r>
            <a:r>
              <a:rPr lang="pl-PL" b="1" dirty="0">
                <a:latin typeface="Times New Roman" panose="02020603050405020304" pitchFamily="18" charset="0"/>
                <a:cs typeface="Times New Roman" panose="02020603050405020304" pitchFamily="18" charset="0"/>
              </a:rPr>
              <a:t>rumowisko zawieszone </a:t>
            </a:r>
            <a:r>
              <a:rPr lang="pl-PL" dirty="0">
                <a:latin typeface="Times New Roman" panose="02020603050405020304" pitchFamily="18" charset="0"/>
                <a:cs typeface="Times New Roman" panose="02020603050405020304" pitchFamily="18" charset="0"/>
              </a:rPr>
              <a:t>w wodzie (zawiesiny); </a:t>
            </a:r>
            <a:r>
              <a:rPr lang="pl-PL" b="1" dirty="0">
                <a:latin typeface="Times New Roman" panose="02020603050405020304" pitchFamily="18" charset="0"/>
                <a:cs typeface="Times New Roman" panose="02020603050405020304" pitchFamily="18" charset="0"/>
              </a:rPr>
              <a:t>rumowisko rozpuszczone </a:t>
            </a:r>
            <a:r>
              <a:rPr lang="pl-PL" dirty="0">
                <a:latin typeface="Times New Roman" panose="02020603050405020304" pitchFamily="18" charset="0"/>
                <a:cs typeface="Times New Roman" panose="02020603050405020304" pitchFamily="18" charset="0"/>
              </a:rPr>
              <a:t>(roztwory). A. K. Teisseyre (1986) podkreśla dodatkowo znaczenie w ogólnym transporcie rzecznym, szczególnie w czasie wezbrań </a:t>
            </a:r>
            <a:r>
              <a:rPr lang="pl-PL" b="1" dirty="0">
                <a:latin typeface="Times New Roman" panose="02020603050405020304" pitchFamily="18" charset="0"/>
                <a:cs typeface="Times New Roman" panose="02020603050405020304" pitchFamily="18" charset="0"/>
              </a:rPr>
              <a:t>rumowiska flotacyjnego </a:t>
            </a:r>
            <a:r>
              <a:rPr lang="pl-PL" dirty="0">
                <a:latin typeface="Times New Roman" panose="02020603050405020304" pitchFamily="18" charset="0"/>
                <a:cs typeface="Times New Roman" panose="02020603050405020304" pitchFamily="18" charset="0"/>
              </a:rPr>
              <a:t>(unoszonego na powierzchni wody) w postaci np. materiału roślinnego, antropogenu itp.</a:t>
            </a:r>
            <a:endParaRPr lang="en-US" dirty="0">
              <a:latin typeface="Times New Roman" panose="02020603050405020304" pitchFamily="18" charset="0"/>
              <a:cs typeface="Times New Roman" panose="02020603050405020304" pitchFamily="18" charset="0"/>
            </a:endParaRPr>
          </a:p>
        </p:txBody>
      </p:sp>
      <p:sp>
        <p:nvSpPr>
          <p:cNvPr id="11268" name="Prostokąt 3">
            <a:extLst>
              <a:ext uri="{FF2B5EF4-FFF2-40B4-BE49-F238E27FC236}">
                <a16:creationId xmlns:a16="http://schemas.microsoft.com/office/drawing/2014/main" id="{AD4B05DB-12D1-2A99-A7CB-D851A8F0538F}"/>
              </a:ext>
            </a:extLst>
          </p:cNvPr>
          <p:cNvSpPr>
            <a:spLocks noChangeArrowheads="1"/>
          </p:cNvSpPr>
          <p:nvPr/>
        </p:nvSpPr>
        <p:spPr bwMode="auto">
          <a:xfrm>
            <a:off x="8560702" y="3883819"/>
            <a:ext cx="1160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l-PL" altLang="en-US" sz="1800" dirty="0"/>
              <a:t>flotacyjne</a:t>
            </a:r>
            <a:endParaRPr lang="en-US" altLang="en-US" sz="1800" dirty="0"/>
          </a:p>
        </p:txBody>
      </p:sp>
      <p:sp>
        <p:nvSpPr>
          <p:cNvPr id="11269" name="Prostokąt 4">
            <a:extLst>
              <a:ext uri="{FF2B5EF4-FFF2-40B4-BE49-F238E27FC236}">
                <a16:creationId xmlns:a16="http://schemas.microsoft.com/office/drawing/2014/main" id="{34A16963-0298-3618-E42A-814CB6080FBC}"/>
              </a:ext>
            </a:extLst>
          </p:cNvPr>
          <p:cNvSpPr>
            <a:spLocks noChangeArrowheads="1"/>
          </p:cNvSpPr>
          <p:nvPr/>
        </p:nvSpPr>
        <p:spPr bwMode="auto">
          <a:xfrm>
            <a:off x="8560702" y="5864839"/>
            <a:ext cx="19159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l-PL" altLang="en-US" sz="1800" dirty="0"/>
              <a:t>denne, wleczone</a:t>
            </a:r>
            <a:endParaRPr lang="en-US" altLang="en-US" sz="1800" dirty="0"/>
          </a:p>
        </p:txBody>
      </p:sp>
      <p:sp>
        <p:nvSpPr>
          <p:cNvPr id="11270" name="Prostokąt 5">
            <a:extLst>
              <a:ext uri="{FF2B5EF4-FFF2-40B4-BE49-F238E27FC236}">
                <a16:creationId xmlns:a16="http://schemas.microsoft.com/office/drawing/2014/main" id="{D9BE745D-9BD2-02D3-CA26-DEF87C16E69C}"/>
              </a:ext>
            </a:extLst>
          </p:cNvPr>
          <p:cNvSpPr>
            <a:spLocks noChangeArrowheads="1"/>
          </p:cNvSpPr>
          <p:nvPr/>
        </p:nvSpPr>
        <p:spPr bwMode="auto">
          <a:xfrm>
            <a:off x="8597901" y="4448677"/>
            <a:ext cx="149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l-PL" altLang="en-US" sz="1800" dirty="0"/>
              <a:t>zawiesinowe</a:t>
            </a:r>
            <a:endParaRPr lang="en-US" altLang="en-US" sz="1800" dirty="0"/>
          </a:p>
        </p:txBody>
      </p:sp>
      <p:sp>
        <p:nvSpPr>
          <p:cNvPr id="11271" name="Prostokąt 4">
            <a:extLst>
              <a:ext uri="{FF2B5EF4-FFF2-40B4-BE49-F238E27FC236}">
                <a16:creationId xmlns:a16="http://schemas.microsoft.com/office/drawing/2014/main" id="{D102EA50-F109-CCB4-896D-5EADD745E9AE}"/>
              </a:ext>
            </a:extLst>
          </p:cNvPr>
          <p:cNvSpPr>
            <a:spLocks noChangeArrowheads="1"/>
          </p:cNvSpPr>
          <p:nvPr/>
        </p:nvSpPr>
        <p:spPr bwMode="auto">
          <a:xfrm>
            <a:off x="8592796" y="5411202"/>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l-PL" altLang="en-US" sz="1800" dirty="0"/>
              <a:t>unoszone</a:t>
            </a:r>
            <a:endParaRPr lang="en-US" altLang="en-US" sz="1800" dirty="0"/>
          </a:p>
        </p:txBody>
      </p:sp>
      <p:sp>
        <p:nvSpPr>
          <p:cNvPr id="11272" name="Prostokąt 4">
            <a:extLst>
              <a:ext uri="{FF2B5EF4-FFF2-40B4-BE49-F238E27FC236}">
                <a16:creationId xmlns:a16="http://schemas.microsoft.com/office/drawing/2014/main" id="{99B04F1F-B88A-7E38-EC98-1786EF86809F}"/>
              </a:ext>
            </a:extLst>
          </p:cNvPr>
          <p:cNvSpPr>
            <a:spLocks noChangeArrowheads="1"/>
          </p:cNvSpPr>
          <p:nvPr/>
        </p:nvSpPr>
        <p:spPr bwMode="auto">
          <a:xfrm>
            <a:off x="2718889" y="4664305"/>
            <a:ext cx="1608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l-PL" altLang="en-US" sz="1800" dirty="0"/>
              <a:t>rozpuszczone</a:t>
            </a:r>
            <a:endParaRPr lang="en-US" altLang="en-US" sz="1800" dirty="0"/>
          </a:p>
        </p:txBody>
      </p:sp>
      <p:sp>
        <p:nvSpPr>
          <p:cNvPr id="3" name="pole tekstowe 2">
            <a:extLst>
              <a:ext uri="{FF2B5EF4-FFF2-40B4-BE49-F238E27FC236}">
                <a16:creationId xmlns:a16="http://schemas.microsoft.com/office/drawing/2014/main" id="{9861596F-8BC9-93B3-2CEE-8BB84C6F8001}"/>
              </a:ext>
            </a:extLst>
          </p:cNvPr>
          <p:cNvSpPr txBox="1"/>
          <p:nvPr/>
        </p:nvSpPr>
        <p:spPr>
          <a:xfrm>
            <a:off x="512016" y="39962"/>
            <a:ext cx="11679984" cy="1692771"/>
          </a:xfrm>
          <a:prstGeom prst="rect">
            <a:avLst/>
          </a:prstGeom>
          <a:noFill/>
        </p:spPr>
        <p:txBody>
          <a:bodyPr wrap="square">
            <a:spAutoFit/>
          </a:bodyPr>
          <a:lstStyle/>
          <a:p>
            <a:r>
              <a:rPr lang="pl-PL" sz="3200" b="1" dirty="0">
                <a:latin typeface="Times New Roman" panose="02020603050405020304" pitchFamily="18" charset="0"/>
                <a:cs typeface="Times New Roman" panose="02020603050405020304" pitchFamily="18" charset="0"/>
              </a:rPr>
              <a:t>Procesy korytowe</a:t>
            </a:r>
          </a:p>
          <a:p>
            <a:r>
              <a:rPr lang="pl-PL" dirty="0">
                <a:latin typeface="Times New Roman" panose="02020603050405020304" pitchFamily="18" charset="0"/>
                <a:cs typeface="Times New Roman" panose="02020603050405020304" pitchFamily="18" charset="0"/>
              </a:rPr>
              <a:t>Rzeka to linijny odpływ grawitacyjny (siła poruszająca) </a:t>
            </a:r>
            <a:r>
              <a:rPr lang="pl-PL" b="1" dirty="0">
                <a:latin typeface="Times New Roman" panose="02020603050405020304" pitchFamily="18" charset="0"/>
                <a:cs typeface="Times New Roman" panose="02020603050405020304" pitchFamily="18" charset="0"/>
              </a:rPr>
              <a:t>wód</a:t>
            </a:r>
            <a:r>
              <a:rPr lang="pl-PL" dirty="0">
                <a:latin typeface="Times New Roman" panose="02020603050405020304" pitchFamily="18" charset="0"/>
                <a:cs typeface="Times New Roman" panose="02020603050405020304" pitchFamily="18" charset="0"/>
              </a:rPr>
              <a:t> (siła ciężkości wywierająca nacisk na podłoże), pochodzących z opadów atmosferycznych (zasilanie powierzchniowe ok. 40%) i podziemnych (ok. 60%) wraz z </a:t>
            </a:r>
            <a:r>
              <a:rPr lang="pl-PL" b="1" dirty="0">
                <a:latin typeface="Times New Roman" panose="02020603050405020304" pitchFamily="18" charset="0"/>
                <a:cs typeface="Times New Roman" panose="02020603050405020304" pitchFamily="18" charset="0"/>
              </a:rPr>
              <a:t>transportowanym rumowiskiem rzecznym</a:t>
            </a:r>
            <a:r>
              <a:rPr lang="pl-PL" dirty="0">
                <a:latin typeface="Times New Roman" panose="02020603050405020304" pitchFamily="18" charset="0"/>
                <a:cs typeface="Times New Roman" panose="02020603050405020304" pitchFamily="18" charset="0"/>
              </a:rPr>
              <a:t>, w kształtowanym przez te czynniki i warunkowanym budową geologiczną - korycie. Relacja między tymi siłami determinuje zdolność wód płynących do procesów erozji, transportu i akumulacji</a:t>
            </a:r>
          </a:p>
        </p:txBody>
      </p:sp>
      <p:sp>
        <p:nvSpPr>
          <p:cNvPr id="2" name="pole tekstowe 1">
            <a:extLst>
              <a:ext uri="{FF2B5EF4-FFF2-40B4-BE49-F238E27FC236}">
                <a16:creationId xmlns:a16="http://schemas.microsoft.com/office/drawing/2014/main" id="{A533D3E7-B095-2CE2-374F-49ACCC51D78D}"/>
              </a:ext>
            </a:extLst>
          </p:cNvPr>
          <p:cNvSpPr txBox="1"/>
          <p:nvPr/>
        </p:nvSpPr>
        <p:spPr>
          <a:xfrm>
            <a:off x="18351" y="-19255"/>
            <a:ext cx="629831"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70FF345B-97D8-5C31-6915-465C252CB6F3}"/>
              </a:ext>
            </a:extLst>
          </p:cNvPr>
          <p:cNvSpPr>
            <a:spLocks noGrp="1" noChangeArrowheads="1"/>
          </p:cNvSpPr>
          <p:nvPr>
            <p:ph type="title"/>
          </p:nvPr>
        </p:nvSpPr>
        <p:spPr>
          <a:xfrm>
            <a:off x="838200" y="365125"/>
            <a:ext cx="10515600" cy="596409"/>
          </a:xfrm>
        </p:spPr>
        <p:txBody>
          <a:bodyPr/>
          <a:lstStyle/>
          <a:p>
            <a:r>
              <a:rPr lang="pl-PL" altLang="pl-PL" sz="2800" b="1" dirty="0">
                <a:latin typeface="Times New Roman" panose="02020603050405020304" pitchFamily="18" charset="0"/>
                <a:cs typeface="Times New Roman" panose="02020603050405020304" pitchFamily="18" charset="0"/>
              </a:rPr>
              <a:t>Materiał rozpuszczony – chemia wody – </a:t>
            </a:r>
            <a:r>
              <a:rPr lang="pl-PL" altLang="pl-PL" sz="2400" b="1" dirty="0">
                <a:solidFill>
                  <a:srgbClr val="FF0000"/>
                </a:solidFill>
                <a:latin typeface="Times New Roman" panose="02020603050405020304" pitchFamily="18" charset="0"/>
                <a:cs typeface="Times New Roman" panose="02020603050405020304" pitchFamily="18" charset="0"/>
              </a:rPr>
              <a:t>sprawca częsty i do wykrycia</a:t>
            </a:r>
          </a:p>
        </p:txBody>
      </p:sp>
      <p:sp>
        <p:nvSpPr>
          <p:cNvPr id="38915" name="Rectangle 3">
            <a:extLst>
              <a:ext uri="{FF2B5EF4-FFF2-40B4-BE49-F238E27FC236}">
                <a16:creationId xmlns:a16="http://schemas.microsoft.com/office/drawing/2014/main" id="{82BBB065-EDA8-78D6-6DD7-12B3AC3C122E}"/>
              </a:ext>
            </a:extLst>
          </p:cNvPr>
          <p:cNvSpPr>
            <a:spLocks noGrp="1" noChangeArrowheads="1"/>
          </p:cNvSpPr>
          <p:nvPr>
            <p:ph type="body" idx="1"/>
          </p:nvPr>
        </p:nvSpPr>
        <p:spPr/>
        <p:txBody>
          <a:bodyPr>
            <a:normAutofit fontScale="92500" lnSpcReduction="10000"/>
          </a:bodyPr>
          <a:lstStyle/>
          <a:p>
            <a:r>
              <a:rPr lang="pl-PL" altLang="pl-PL" sz="1800" dirty="0">
                <a:latin typeface="Times New Roman" panose="02020603050405020304" pitchFamily="18" charset="0"/>
                <a:cs typeface="Times New Roman" panose="02020603050405020304" pitchFamily="18" charset="0"/>
              </a:rPr>
              <a:t>Dostarczany jest do rzek przez: 1 - wody podziemne 2 - ścieki komunalne i przemysłowe, rolnicze</a:t>
            </a:r>
          </a:p>
          <a:p>
            <a:r>
              <a:rPr lang="pl-PL" altLang="pl-PL" sz="1800" dirty="0">
                <a:latin typeface="Times New Roman" panose="02020603050405020304" pitchFamily="18" charset="0"/>
                <a:cs typeface="Times New Roman" panose="02020603050405020304" pitchFamily="18" charset="0"/>
              </a:rPr>
              <a:t>Materiał rozpuszczony znajduje się w roztworze: węglowodory (HCO3), chlorki (Cl), siarczany (SO4), wapń (Ca), magnez (Mg), sód (Na), potas (K) i węglanów (CO3), arsen (As), kadm (Cd) i rtęć (Hg)</a:t>
            </a:r>
          </a:p>
          <a:p>
            <a:r>
              <a:rPr lang="pl-PL" altLang="pl-PL" sz="1800" dirty="0">
                <a:latin typeface="Times New Roman" panose="02020603050405020304" pitchFamily="18" charset="0"/>
                <a:cs typeface="Times New Roman" panose="02020603050405020304" pitchFamily="18" charset="0"/>
              </a:rPr>
              <a:t>W zależności od ilości jonów wyróżnia się rzeki: a/ o niskiej mineralizacji poniżej 200 mg/l, średniej – 200-500 mg/l, podwyższonej – 500-1000 mg/l i wysokiej – powyżej 1000 mg/l, </a:t>
            </a:r>
          </a:p>
          <a:p>
            <a:r>
              <a:rPr lang="pl-PL" altLang="pl-PL" sz="1800" dirty="0">
                <a:latin typeface="Times New Roman" panose="02020603050405020304" pitchFamily="18" charset="0"/>
                <a:cs typeface="Times New Roman" panose="02020603050405020304" pitchFamily="18" charset="0"/>
              </a:rPr>
              <a:t>Transport rumowiska rozpuszczonego rzek: Wisła – 11,3 mln /t/rok</a:t>
            </a:r>
          </a:p>
          <a:p>
            <a:r>
              <a:rPr lang="pl-PL" altLang="pl-PL" sz="1800" dirty="0">
                <a:latin typeface="Times New Roman" panose="02020603050405020304" pitchFamily="18" charset="0"/>
                <a:cs typeface="Times New Roman" panose="02020603050405020304" pitchFamily="18" charset="0"/>
              </a:rPr>
              <a:t>W ciągu 1970-1989 mineralizacja wody Wisły wzrosła o około 25% przy przeciętnym ładunku jonowym dla całej Polski 58t/km2/rok – 11 razy więcej niż zawiesiny. Zmniejszanie się mineralizacji w dół rzeki!</a:t>
            </a:r>
          </a:p>
          <a:p>
            <a:r>
              <a:rPr lang="pl-PL" altLang="pl-PL" sz="1800" dirty="0">
                <a:latin typeface="Times New Roman" panose="02020603050405020304" pitchFamily="18" charset="0"/>
                <a:cs typeface="Times New Roman" panose="02020603050405020304" pitchFamily="18" charset="0"/>
              </a:rPr>
              <a:t>Najwięcej rumowiska rozpuszczonego do oceanów dostarczają: Amazonka – 290 mln ton/r,  (2) Ganges/Brahmaputra – 151 i (3) </a:t>
            </a:r>
            <a:r>
              <a:rPr lang="pl-PL" altLang="pl-PL" sz="1800" dirty="0" err="1">
                <a:latin typeface="Times New Roman" panose="02020603050405020304" pitchFamily="18" charset="0"/>
                <a:cs typeface="Times New Roman" panose="02020603050405020304" pitchFamily="18" charset="0"/>
              </a:rPr>
              <a:t>Mississippi</a:t>
            </a:r>
            <a:r>
              <a:rPr lang="pl-PL" altLang="pl-PL" sz="1800" dirty="0">
                <a:latin typeface="Times New Roman" panose="02020603050405020304" pitchFamily="18" charset="0"/>
                <a:cs typeface="Times New Roman" panose="02020603050405020304" pitchFamily="18" charset="0"/>
              </a:rPr>
              <a:t> – 142</a:t>
            </a:r>
          </a:p>
          <a:p>
            <a:r>
              <a:rPr lang="pl-PL" altLang="pl-PL" sz="1800" dirty="0">
                <a:latin typeface="Times New Roman" panose="02020603050405020304" pitchFamily="18" charset="0"/>
                <a:cs typeface="Times New Roman" panose="02020603050405020304" pitchFamily="18" charset="0"/>
              </a:rPr>
              <a:t>Najwięcej rumowiska rozpuszczonego dostarcza Azja</a:t>
            </a:r>
          </a:p>
          <a:p>
            <a:pPr marL="0" indent="0">
              <a:buNone/>
            </a:pPr>
            <a:endParaRPr lang="pl-PL" altLang="pl-PL" sz="1800" dirty="0">
              <a:latin typeface="Times New Roman" panose="02020603050405020304" pitchFamily="18" charset="0"/>
              <a:cs typeface="Times New Roman" panose="02020603050405020304" pitchFamily="18" charset="0"/>
            </a:endParaRPr>
          </a:p>
          <a:p>
            <a:r>
              <a:rPr lang="pl-PL" altLang="pl-PL" sz="1800" b="1" dirty="0">
                <a:latin typeface="Times New Roman" panose="02020603050405020304" pitchFamily="18" charset="0"/>
                <a:cs typeface="Times New Roman" panose="02020603050405020304" pitchFamily="18" charset="0"/>
              </a:rPr>
              <a:t>Analizy chemiczne wód Odry (także laboratoria zagraniczne) nie wykazały katastrofalnych warunków, mogących jednoznacznie określić stan klęski żywiołowej – śnięcia ryb.   A zasolenie (Żelazny Most) i rozwój toksycznych - złotych alg to dopiero 12.08.2022!? a nie 26.07! i nie na taką skalę (lokalnie)!</a:t>
            </a:r>
          </a:p>
        </p:txBody>
      </p:sp>
      <p:sp>
        <p:nvSpPr>
          <p:cNvPr id="2" name="pole tekstowe 1">
            <a:extLst>
              <a:ext uri="{FF2B5EF4-FFF2-40B4-BE49-F238E27FC236}">
                <a16:creationId xmlns:a16="http://schemas.microsoft.com/office/drawing/2014/main" id="{E8D63A8E-4B14-8213-8AF2-CD7E9CA09D4F}"/>
              </a:ext>
            </a:extLst>
          </p:cNvPr>
          <p:cNvSpPr txBox="1"/>
          <p:nvPr/>
        </p:nvSpPr>
        <p:spPr>
          <a:xfrm>
            <a:off x="18351" y="-19255"/>
            <a:ext cx="629831"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9FB91A7-2963-B623-7096-FCDA760772C2}"/>
              </a:ext>
            </a:extLst>
          </p:cNvPr>
          <p:cNvSpPr>
            <a:spLocks noGrp="1" noChangeArrowheads="1"/>
          </p:cNvSpPr>
          <p:nvPr>
            <p:ph type="title"/>
          </p:nvPr>
        </p:nvSpPr>
        <p:spPr>
          <a:xfrm>
            <a:off x="666550" y="59220"/>
            <a:ext cx="10122606" cy="475702"/>
          </a:xfrm>
        </p:spPr>
        <p:txBody>
          <a:bodyPr/>
          <a:lstStyle/>
          <a:p>
            <a:r>
              <a:rPr lang="pl-PL" altLang="pl-PL" sz="2800" b="1" dirty="0">
                <a:latin typeface="Times New Roman" panose="02020603050405020304" pitchFamily="18" charset="0"/>
                <a:cs typeface="Times New Roman" panose="02020603050405020304" pitchFamily="18" charset="0"/>
              </a:rPr>
              <a:t>Transport rumowiska wleczonego – </a:t>
            </a:r>
            <a:r>
              <a:rPr lang="pl-PL" altLang="pl-PL" sz="2000" b="1" dirty="0">
                <a:solidFill>
                  <a:schemeClr val="accent1"/>
                </a:solidFill>
                <a:latin typeface="Times New Roman" panose="02020603050405020304" pitchFamily="18" charset="0"/>
                <a:cs typeface="Times New Roman" panose="02020603050405020304" pitchFamily="18" charset="0"/>
              </a:rPr>
              <a:t>nie jest toksyczne</a:t>
            </a:r>
          </a:p>
        </p:txBody>
      </p:sp>
      <p:sp>
        <p:nvSpPr>
          <p:cNvPr id="6147" name="Rectangle 3">
            <a:extLst>
              <a:ext uri="{FF2B5EF4-FFF2-40B4-BE49-F238E27FC236}">
                <a16:creationId xmlns:a16="http://schemas.microsoft.com/office/drawing/2014/main" id="{8B90F860-164F-664F-AB6A-11654E9ADEFF}"/>
              </a:ext>
            </a:extLst>
          </p:cNvPr>
          <p:cNvSpPr>
            <a:spLocks noGrp="1" noChangeArrowheads="1"/>
          </p:cNvSpPr>
          <p:nvPr>
            <p:ph type="body" idx="1"/>
          </p:nvPr>
        </p:nvSpPr>
        <p:spPr>
          <a:xfrm>
            <a:off x="74980" y="534922"/>
            <a:ext cx="10515600" cy="4351338"/>
          </a:xfrm>
        </p:spPr>
        <p:txBody>
          <a:bodyPr>
            <a:normAutofit/>
          </a:bodyPr>
          <a:lstStyle/>
          <a:p>
            <a:pPr>
              <a:lnSpc>
                <a:spcPct val="90000"/>
              </a:lnSpc>
            </a:pPr>
            <a:r>
              <a:rPr lang="pl-PL" altLang="pl-PL" sz="1600" dirty="0">
                <a:latin typeface="Times New Roman" panose="02020603050405020304" pitchFamily="18" charset="0"/>
                <a:cs typeface="Times New Roman" panose="02020603050405020304" pitchFamily="18" charset="0"/>
              </a:rPr>
              <a:t>Materiał wleczony (toczony) jest dostarczany do rzek głównie przez ruchy masowe, część także jako efekt erozji wgłębnej i bocznej łożyska oraz z wietrzenia mechanicznego.</a:t>
            </a:r>
          </a:p>
          <a:p>
            <a:pPr>
              <a:lnSpc>
                <a:spcPct val="90000"/>
              </a:lnSpc>
            </a:pPr>
            <a:r>
              <a:rPr lang="pl-PL" altLang="pl-PL" sz="1600" dirty="0">
                <a:latin typeface="Times New Roman" panose="02020603050405020304" pitchFamily="18" charset="0"/>
                <a:cs typeface="Times New Roman" panose="02020603050405020304" pitchFamily="18" charset="0"/>
              </a:rPr>
              <a:t>Rumowisko wleczone (piasek, żwir, głazy),</a:t>
            </a:r>
          </a:p>
          <a:p>
            <a:pPr>
              <a:lnSpc>
                <a:spcPct val="90000"/>
              </a:lnSpc>
            </a:pPr>
            <a:endParaRPr lang="pl-PL" altLang="pl-PL" sz="1600" b="1" dirty="0">
              <a:latin typeface="Arial" panose="020B0604020202020204" pitchFamily="34" charset="0"/>
            </a:endParaRPr>
          </a:p>
        </p:txBody>
      </p:sp>
      <p:pic>
        <p:nvPicPr>
          <p:cNvPr id="2" name="Picture 2" descr="solecHPIM2440">
            <a:extLst>
              <a:ext uri="{FF2B5EF4-FFF2-40B4-BE49-F238E27FC236}">
                <a16:creationId xmlns:a16="http://schemas.microsoft.com/office/drawing/2014/main" id="{2A0B6871-CB65-0389-EF84-1F25A9B59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4635" y="4322738"/>
            <a:ext cx="3387365" cy="25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27FD8704-14E9-0289-7D6F-B17E650C6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442900" y="4362140"/>
            <a:ext cx="3328452" cy="24958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pole tekstowe 3">
            <a:extLst>
              <a:ext uri="{FF2B5EF4-FFF2-40B4-BE49-F238E27FC236}">
                <a16:creationId xmlns:a16="http://schemas.microsoft.com/office/drawing/2014/main" id="{11962218-1A58-BC49-CD24-8BB737B21DEC}"/>
              </a:ext>
            </a:extLst>
          </p:cNvPr>
          <p:cNvSpPr txBox="1"/>
          <p:nvPr/>
        </p:nvSpPr>
        <p:spPr>
          <a:xfrm>
            <a:off x="0" y="1395879"/>
            <a:ext cx="11891211" cy="2966261"/>
          </a:xfrm>
          <a:prstGeom prst="rect">
            <a:avLst/>
          </a:prstGeom>
          <a:noFill/>
        </p:spPr>
        <p:txBody>
          <a:bodyPr wrap="square">
            <a:spAutoFit/>
          </a:bodyPr>
          <a:lstStyle/>
          <a:p>
            <a:pPr indent="449580" algn="just">
              <a:lnSpc>
                <a:spcPct val="150000"/>
              </a:lnSpc>
              <a:spcAft>
                <a:spcPts val="1000"/>
              </a:spcAft>
            </a:pPr>
            <a:r>
              <a:rPr lang="pl-PL" sz="1400" b="1" dirty="0">
                <a:effectLst/>
                <a:latin typeface="Times New Roman" panose="02020603050405020304" pitchFamily="18" charset="0"/>
                <a:ea typeface="Times New Roman" panose="02020603050405020304" pitchFamily="18" charset="0"/>
                <a:cs typeface="Times New Roman" panose="02020603050405020304" pitchFamily="18" charset="0"/>
              </a:rPr>
              <a:t>Odra</a:t>
            </a: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 w przeciwieństwie do </a:t>
            </a:r>
            <a:r>
              <a:rPr lang="pl-PL" sz="1400" b="1" dirty="0">
                <a:effectLst/>
                <a:latin typeface="Times New Roman" panose="02020603050405020304" pitchFamily="18" charset="0"/>
                <a:ea typeface="Times New Roman" panose="02020603050405020304" pitchFamily="18" charset="0"/>
                <a:cs typeface="Times New Roman" panose="02020603050405020304" pitchFamily="18" charset="0"/>
              </a:rPr>
              <a:t>Wisły</a:t>
            </a: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 stanowi bardziej jednolity system rzeczny (w górnej części zabudowana stopniami wodnymi, zaś środkowa i dolna jest uregulowana), charakteryzuje się mniejszym zróżnicowaniem przestrzennym transportu rumowiska wleczonego, ze stałym jego przyrostem w dół rzeki. Wielkość rumowiska wleczonego zależy m.in. od obszaru jego alimentacji, tj. powierzchni dorzecza i przepływu (moc transportowa). Charakterystyki te wynoszą: dla Wisły 194 424 km</a:t>
            </a:r>
            <a:r>
              <a:rPr lang="pl-PL"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 i 1080 m</a:t>
            </a:r>
            <a:r>
              <a:rPr lang="pl-PL"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s</a:t>
            </a:r>
            <a:r>
              <a:rPr lang="pl-PL"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 zaś dla Odry odpowiednio 118 861 km</a:t>
            </a:r>
            <a:r>
              <a:rPr lang="pl-PL"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 i 574 m</a:t>
            </a:r>
            <a:r>
              <a:rPr lang="pl-PL"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s</a:t>
            </a:r>
            <a:r>
              <a:rPr lang="pl-PL"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 Zatem można uznać, że Odra stanowi około 57% potencjału Wisły. Przy założeniu, że transport rumowiska wleczonego </a:t>
            </a:r>
            <a:r>
              <a:rPr lang="pl-PL" sz="1400" b="1" dirty="0">
                <a:effectLst/>
                <a:latin typeface="Times New Roman" panose="02020603050405020304" pitchFamily="18" charset="0"/>
                <a:ea typeface="Times New Roman" panose="02020603050405020304" pitchFamily="18" charset="0"/>
                <a:cs typeface="Times New Roman" panose="02020603050405020304" pitchFamily="18" charset="0"/>
              </a:rPr>
              <a:t>Wisły</a:t>
            </a: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 przy ujściu wynosi aktualnie około </a:t>
            </a:r>
            <a:r>
              <a:rPr lang="pl-PL" sz="1400" b="1" dirty="0">
                <a:effectLst/>
                <a:latin typeface="Times New Roman" panose="02020603050405020304" pitchFamily="18" charset="0"/>
                <a:ea typeface="Times New Roman" panose="02020603050405020304" pitchFamily="18" charset="0"/>
                <a:cs typeface="Times New Roman" panose="02020603050405020304" pitchFamily="18" charset="0"/>
              </a:rPr>
              <a:t>1,2 mln ton rocznie</a:t>
            </a: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 to </a:t>
            </a:r>
            <a:r>
              <a:rPr lang="pl-PL" sz="1400" b="1" dirty="0">
                <a:effectLst/>
                <a:latin typeface="Times New Roman" panose="02020603050405020304" pitchFamily="18" charset="0"/>
                <a:ea typeface="Times New Roman" panose="02020603050405020304" pitchFamily="18" charset="0"/>
                <a:cs typeface="Times New Roman" panose="02020603050405020304" pitchFamily="18" charset="0"/>
              </a:rPr>
              <a:t>Odra </a:t>
            </a: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powinna transportować prawie </a:t>
            </a:r>
            <a:r>
              <a:rPr lang="pl-PL" sz="1400" b="1" dirty="0">
                <a:effectLst/>
                <a:latin typeface="Times New Roman" panose="02020603050405020304" pitchFamily="18" charset="0"/>
                <a:ea typeface="Times New Roman" panose="02020603050405020304" pitchFamily="18" charset="0"/>
                <a:cs typeface="Times New Roman" panose="02020603050405020304" pitchFamily="18" charset="0"/>
              </a:rPr>
              <a:t>0,7 mln ton/rok. </a:t>
            </a: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Jednak, przy uwzględnieniu faktu, że Wisła transportuje 2-krotnie więcej rumowiska wleczonego w jednostce objętości wody niż Odra (Pasławski 1971), to ta ostatnia w odcinku ujściowym transportuje ok. </a:t>
            </a:r>
            <a:r>
              <a:rPr lang="pl-PL" sz="1400" b="1" dirty="0">
                <a:effectLst/>
                <a:latin typeface="Times New Roman" panose="02020603050405020304" pitchFamily="18" charset="0"/>
                <a:ea typeface="Times New Roman" panose="02020603050405020304" pitchFamily="18" charset="0"/>
                <a:cs typeface="Times New Roman" panose="02020603050405020304" pitchFamily="18" charset="0"/>
              </a:rPr>
              <a:t>0,35 mln ton rocznie </a:t>
            </a: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utworów piaszczysto-żwirowych. </a:t>
            </a:r>
            <a:r>
              <a:rPr lang="pl-PL" sz="1400" b="1" dirty="0">
                <a:effectLst/>
                <a:latin typeface="Times New Roman" panose="02020603050405020304" pitchFamily="18" charset="0"/>
                <a:ea typeface="Times New Roman" panose="02020603050405020304" pitchFamily="18" charset="0"/>
                <a:cs typeface="Times New Roman" panose="02020603050405020304" pitchFamily="18" charset="0"/>
              </a:rPr>
              <a:t>To sprawia, że w korycie Odry nie następuje wynurzanie się łach przy niskich stanach wody, zaś w korycie Wisły są one powszechnie występujące już przy stanach średnich. W efekcie Odra, pod względem warunków </a:t>
            </a:r>
            <a:r>
              <a:rPr lang="pl-PL" sz="1400" b="1" dirty="0" err="1">
                <a:effectLst/>
                <a:latin typeface="Times New Roman" panose="02020603050405020304" pitchFamily="18" charset="0"/>
                <a:ea typeface="Times New Roman" panose="02020603050405020304" pitchFamily="18" charset="0"/>
                <a:cs typeface="Times New Roman" panose="02020603050405020304" pitchFamily="18" charset="0"/>
              </a:rPr>
              <a:t>morfodynamicznych</a:t>
            </a:r>
            <a:r>
              <a:rPr lang="pl-PL" sz="1400" b="1" dirty="0">
                <a:effectLst/>
                <a:latin typeface="Times New Roman" panose="02020603050405020304" pitchFamily="18" charset="0"/>
                <a:ea typeface="Times New Roman" panose="02020603050405020304" pitchFamily="18" charset="0"/>
                <a:cs typeface="Times New Roman" panose="02020603050405020304" pitchFamily="18" charset="0"/>
              </a:rPr>
              <a:t> dna koryta, jest bardziej przyjazna dla żeglugi</a:t>
            </a:r>
            <a:r>
              <a:rPr lang="pl-PL"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Obraz 7">
            <a:extLst>
              <a:ext uri="{FF2B5EF4-FFF2-40B4-BE49-F238E27FC236}">
                <a16:creationId xmlns:a16="http://schemas.microsoft.com/office/drawing/2014/main" id="{9C65C243-8532-7E90-AEED-AA2D3BFBA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63532"/>
            <a:ext cx="2242249" cy="1494468"/>
          </a:xfrm>
          <a:prstGeom prst="rect">
            <a:avLst/>
          </a:prstGeom>
        </p:spPr>
      </p:pic>
      <p:sp>
        <p:nvSpPr>
          <p:cNvPr id="10" name="pole tekstowe 9">
            <a:extLst>
              <a:ext uri="{FF2B5EF4-FFF2-40B4-BE49-F238E27FC236}">
                <a16:creationId xmlns:a16="http://schemas.microsoft.com/office/drawing/2014/main" id="{312F7A11-C2C5-0C1A-2407-49E4EB68D4B2}"/>
              </a:ext>
            </a:extLst>
          </p:cNvPr>
          <p:cNvSpPr txBox="1"/>
          <p:nvPr/>
        </p:nvSpPr>
        <p:spPr>
          <a:xfrm>
            <a:off x="7491664" y="4042749"/>
            <a:ext cx="1604211" cy="369332"/>
          </a:xfrm>
          <a:prstGeom prst="rect">
            <a:avLst/>
          </a:prstGeom>
          <a:noFill/>
        </p:spPr>
        <p:txBody>
          <a:bodyPr wrap="square">
            <a:spAutoFit/>
          </a:bodyPr>
          <a:lstStyle/>
          <a:p>
            <a:r>
              <a:rPr lang="pl-PL" dirty="0"/>
              <a:t>Wisła Dolna</a:t>
            </a:r>
          </a:p>
        </p:txBody>
      </p:sp>
      <p:sp>
        <p:nvSpPr>
          <p:cNvPr id="12" name="pole tekstowe 11">
            <a:extLst>
              <a:ext uri="{FF2B5EF4-FFF2-40B4-BE49-F238E27FC236}">
                <a16:creationId xmlns:a16="http://schemas.microsoft.com/office/drawing/2014/main" id="{CC0C4F76-CF5C-A09B-BFD7-C86B9A45C632}"/>
              </a:ext>
            </a:extLst>
          </p:cNvPr>
          <p:cNvSpPr txBox="1"/>
          <p:nvPr/>
        </p:nvSpPr>
        <p:spPr>
          <a:xfrm>
            <a:off x="1197349" y="4801476"/>
            <a:ext cx="1041061" cy="369332"/>
          </a:xfrm>
          <a:prstGeom prst="rect">
            <a:avLst/>
          </a:prstGeom>
          <a:noFill/>
        </p:spPr>
        <p:txBody>
          <a:bodyPr wrap="square">
            <a:spAutoFit/>
          </a:bodyPr>
          <a:lstStyle/>
          <a:p>
            <a:r>
              <a:rPr lang="pl-PL" dirty="0"/>
              <a:t>Odra</a:t>
            </a:r>
          </a:p>
        </p:txBody>
      </p:sp>
      <p:pic>
        <p:nvPicPr>
          <p:cNvPr id="7" name="Obraz 6">
            <a:extLst>
              <a:ext uri="{FF2B5EF4-FFF2-40B4-BE49-F238E27FC236}">
                <a16:creationId xmlns:a16="http://schemas.microsoft.com/office/drawing/2014/main" id="{E3D0D016-95D0-66F0-C2F5-908F577743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1694" y="4504556"/>
            <a:ext cx="3137924" cy="2353444"/>
          </a:xfrm>
          <a:prstGeom prst="rect">
            <a:avLst/>
          </a:prstGeom>
        </p:spPr>
      </p:pic>
      <p:sp>
        <p:nvSpPr>
          <p:cNvPr id="5" name="pole tekstowe 4">
            <a:extLst>
              <a:ext uri="{FF2B5EF4-FFF2-40B4-BE49-F238E27FC236}">
                <a16:creationId xmlns:a16="http://schemas.microsoft.com/office/drawing/2014/main" id="{5110DEF5-37EC-F340-AA12-FC0BA59D3397}"/>
              </a:ext>
            </a:extLst>
          </p:cNvPr>
          <p:cNvSpPr txBox="1"/>
          <p:nvPr/>
        </p:nvSpPr>
        <p:spPr>
          <a:xfrm>
            <a:off x="18351" y="-19255"/>
            <a:ext cx="629831"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S12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7FD785A7-7779-FB01-BA78-EB71C73B4042}"/>
              </a:ext>
            </a:extLst>
          </p:cNvPr>
          <p:cNvSpPr>
            <a:spLocks noGrp="1" noChangeArrowheads="1"/>
          </p:cNvSpPr>
          <p:nvPr>
            <p:ph type="title"/>
          </p:nvPr>
        </p:nvSpPr>
        <p:spPr>
          <a:xfrm>
            <a:off x="468606" y="0"/>
            <a:ext cx="11736371" cy="487017"/>
          </a:xfrm>
        </p:spPr>
        <p:txBody>
          <a:bodyPr>
            <a:normAutofit fontScale="90000"/>
          </a:bodyPr>
          <a:lstStyle/>
          <a:p>
            <a:r>
              <a:rPr lang="pl-PL" altLang="pl-PL" sz="2800" b="1" dirty="0">
                <a:latin typeface="Times New Roman" panose="02020603050405020304" pitchFamily="18" charset="0"/>
                <a:cs typeface="Times New Roman" panose="02020603050405020304" pitchFamily="18" charset="0"/>
              </a:rPr>
              <a:t>Transport zawiesiny – materiał unoszony – </a:t>
            </a:r>
            <a:r>
              <a:rPr lang="pl-PL" altLang="pl-PL" sz="2200" b="1" dirty="0">
                <a:solidFill>
                  <a:srgbClr val="FF0000"/>
                </a:solidFill>
                <a:latin typeface="Times New Roman" panose="02020603050405020304" pitchFamily="18" charset="0"/>
                <a:cs typeface="Times New Roman" panose="02020603050405020304" pitchFamily="18" charset="0"/>
              </a:rPr>
              <a:t>trudny do określenia ale bardzo toksyczny</a:t>
            </a:r>
          </a:p>
        </p:txBody>
      </p:sp>
      <p:sp>
        <p:nvSpPr>
          <p:cNvPr id="79875" name="Rectangle 3">
            <a:extLst>
              <a:ext uri="{FF2B5EF4-FFF2-40B4-BE49-F238E27FC236}">
                <a16:creationId xmlns:a16="http://schemas.microsoft.com/office/drawing/2014/main" id="{B1B8909F-DC62-FBE8-6A66-A5D52288C546}"/>
              </a:ext>
            </a:extLst>
          </p:cNvPr>
          <p:cNvSpPr>
            <a:spLocks noGrp="1" noChangeArrowheads="1"/>
          </p:cNvSpPr>
          <p:nvPr>
            <p:ph type="body" idx="1"/>
          </p:nvPr>
        </p:nvSpPr>
        <p:spPr>
          <a:xfrm>
            <a:off x="82826" y="487017"/>
            <a:ext cx="12109174" cy="4351338"/>
          </a:xfrm>
        </p:spPr>
        <p:txBody>
          <a:bodyPr>
            <a:normAutofit/>
          </a:bodyPr>
          <a:lstStyle/>
          <a:p>
            <a:pPr>
              <a:lnSpc>
                <a:spcPct val="90000"/>
              </a:lnSpc>
            </a:pPr>
            <a:r>
              <a:rPr lang="pl-PL" altLang="pl-PL" sz="1600" dirty="0"/>
              <a:t>Materiał zawieszony (nieorganiczny) i unoszony (organiczny) – zawiesina (</a:t>
            </a:r>
            <a:r>
              <a:rPr lang="pl-PL" altLang="pl-PL" sz="1600" dirty="0" err="1"/>
              <a:t>suspended-load</a:t>
            </a:r>
            <a:r>
              <a:rPr lang="pl-PL" altLang="pl-PL" sz="1600" dirty="0"/>
              <a:t>) dostarczany jest przez procesy denudacyjne, głównie spłukiwanie także antropogenu i jest transportowany w całym przekroju poprzecznym koryta.</a:t>
            </a:r>
          </a:p>
          <a:p>
            <a:pPr>
              <a:lnSpc>
                <a:spcPct val="90000"/>
              </a:lnSpc>
            </a:pPr>
            <a:r>
              <a:rPr lang="pl-PL" altLang="pl-PL" sz="1600" dirty="0"/>
              <a:t>Jest utrzymywany w zawieszeniu dzięki turbulencji, która przeciwdziała grawitacyjnemu opadaniu cząsteczek.</a:t>
            </a:r>
          </a:p>
          <a:p>
            <a:pPr>
              <a:lnSpc>
                <a:spcPct val="90000"/>
              </a:lnSpc>
            </a:pPr>
            <a:r>
              <a:rPr lang="pl-PL" altLang="pl-PL" sz="1600" dirty="0"/>
              <a:t>Najwięcej zawiesiny niosą rzeki podczas wezbrań wód – chociaż kulminacje w obydwu przypadkach (Q max i </a:t>
            </a:r>
            <a:r>
              <a:rPr lang="pl-PL" altLang="pl-PL" sz="1600" dirty="0" err="1"/>
              <a:t>Qz</a:t>
            </a:r>
            <a:r>
              <a:rPr lang="pl-PL" altLang="pl-PL" sz="1600" dirty="0"/>
              <a:t> max) nie pokrywają się. </a:t>
            </a:r>
          </a:p>
          <a:p>
            <a:pPr>
              <a:lnSpc>
                <a:spcPct val="90000"/>
              </a:lnSpc>
            </a:pPr>
            <a:r>
              <a:rPr lang="pl-PL" altLang="pl-PL" sz="1600" dirty="0"/>
              <a:t>Jest to związane z dostawą rumowiska do rzeki</a:t>
            </a:r>
          </a:p>
          <a:p>
            <a:pPr>
              <a:lnSpc>
                <a:spcPct val="90000"/>
              </a:lnSpc>
              <a:buFontTx/>
              <a:buNone/>
            </a:pPr>
            <a:r>
              <a:rPr lang="pl-PL" altLang="pl-PL" sz="1600" dirty="0"/>
              <a:t>	- </a:t>
            </a:r>
            <a:r>
              <a:rPr lang="pl-PL" altLang="pl-PL" sz="1600" b="1" dirty="0"/>
              <a:t>po długim okresie suszy nagłe wezbranie powoduje ogromny spływ rumowiska</a:t>
            </a:r>
            <a:r>
              <a:rPr lang="pl-PL" altLang="pl-PL" sz="1600" dirty="0"/>
              <a:t>,</a:t>
            </a:r>
          </a:p>
          <a:p>
            <a:pPr>
              <a:lnSpc>
                <a:spcPct val="90000"/>
              </a:lnSpc>
              <a:buFontTx/>
              <a:buNone/>
            </a:pPr>
            <a:r>
              <a:rPr lang="pl-PL" altLang="pl-PL" sz="1600" dirty="0"/>
              <a:t>	</a:t>
            </a:r>
            <a:r>
              <a:rPr lang="pl-PL" altLang="pl-PL" sz="1600" b="1" dirty="0"/>
              <a:t>- częste powodzie powodują częsty zmyw małych cząsteczek tworzących zawiesinę, co w końcu prowadzi do zubożenia rzeki w to rumowisko pomimo wzrostu Q</a:t>
            </a:r>
          </a:p>
          <a:p>
            <a:pPr>
              <a:lnSpc>
                <a:spcPct val="90000"/>
              </a:lnSpc>
              <a:buFontTx/>
              <a:buNone/>
            </a:pPr>
            <a:r>
              <a:rPr lang="pl-PL" altLang="pl-PL" sz="1600" dirty="0"/>
              <a:t>	- nie pokrywanie się wielkości Q z </a:t>
            </a:r>
            <a:r>
              <a:rPr lang="pl-PL" altLang="pl-PL" sz="1600" dirty="0" err="1"/>
              <a:t>Qz</a:t>
            </a:r>
            <a:r>
              <a:rPr lang="pl-PL" altLang="pl-PL" sz="1600" dirty="0"/>
              <a:t> w czasie (zależność jest ale często bardzo słaba), prowadzi do pętlicowego charakteru zależności między tymi charakterystykami</a:t>
            </a:r>
          </a:p>
        </p:txBody>
      </p:sp>
      <p:sp>
        <p:nvSpPr>
          <p:cNvPr id="2" name="Rectangle 3">
            <a:extLst>
              <a:ext uri="{FF2B5EF4-FFF2-40B4-BE49-F238E27FC236}">
                <a16:creationId xmlns:a16="http://schemas.microsoft.com/office/drawing/2014/main" id="{43ECE392-2BAB-B642-F4E8-D44777A4154F}"/>
              </a:ext>
            </a:extLst>
          </p:cNvPr>
          <p:cNvSpPr txBox="1">
            <a:spLocks noChangeArrowheads="1"/>
          </p:cNvSpPr>
          <p:nvPr/>
        </p:nvSpPr>
        <p:spPr>
          <a:xfrm>
            <a:off x="82825" y="3527783"/>
            <a:ext cx="6357731" cy="33302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altLang="pl-PL" sz="1600" dirty="0">
                <a:latin typeface="Times New Roman" panose="02020603050405020304" pitchFamily="18" charset="0"/>
                <a:cs typeface="Times New Roman" panose="02020603050405020304" pitchFamily="18" charset="0"/>
              </a:rPr>
              <a:t>O wielkości transportu zawiesiny decyduje dostawa materiału charakteryzowana tzw. mętnością wody (mg/l) i Q wody</a:t>
            </a:r>
          </a:p>
          <a:p>
            <a:r>
              <a:rPr lang="pl-PL" altLang="pl-PL" sz="1600" b="1" dirty="0">
                <a:latin typeface="Times New Roman" panose="02020603050405020304" pitchFamily="18" charset="0"/>
                <a:cs typeface="Times New Roman" panose="02020603050405020304" pitchFamily="18" charset="0"/>
              </a:rPr>
              <a:t>Mętność wody wybranych rzek:</a:t>
            </a:r>
          </a:p>
          <a:p>
            <a:pPr>
              <a:buFontTx/>
              <a:buNone/>
            </a:pPr>
            <a:r>
              <a:rPr lang="pl-PL" altLang="pl-PL" sz="1200" dirty="0">
                <a:latin typeface="Times New Roman" panose="02020603050405020304" pitchFamily="18" charset="0"/>
                <a:cs typeface="Times New Roman" panose="02020603050405020304" pitchFamily="18" charset="0"/>
              </a:rPr>
              <a:t>	- </a:t>
            </a:r>
            <a:r>
              <a:rPr lang="pl-PL" altLang="pl-PL" sz="1200" dirty="0" err="1">
                <a:latin typeface="Times New Roman" panose="02020603050405020304" pitchFamily="18" charset="0"/>
                <a:cs typeface="Times New Roman" panose="02020603050405020304" pitchFamily="18" charset="0"/>
              </a:rPr>
              <a:t>Amu</a:t>
            </a:r>
            <a:r>
              <a:rPr lang="pl-PL" altLang="pl-PL" sz="1200" dirty="0">
                <a:latin typeface="Times New Roman" panose="02020603050405020304" pitchFamily="18" charset="0"/>
                <a:cs typeface="Times New Roman" panose="02020603050405020304" pitchFamily="18" charset="0"/>
              </a:rPr>
              <a:t> – Daria 1593 mg/l</a:t>
            </a:r>
          </a:p>
          <a:p>
            <a:pPr>
              <a:buFontTx/>
              <a:buNone/>
            </a:pPr>
            <a:r>
              <a:rPr lang="pl-PL" altLang="pl-PL" sz="1200" dirty="0">
                <a:latin typeface="Times New Roman" panose="02020603050405020304" pitchFamily="18" charset="0"/>
                <a:cs typeface="Times New Roman" panose="02020603050405020304" pitchFamily="18" charset="0"/>
              </a:rPr>
              <a:t>	- Ganges – 1274</a:t>
            </a:r>
          </a:p>
          <a:p>
            <a:pPr>
              <a:buFontTx/>
              <a:buNone/>
            </a:pPr>
            <a:r>
              <a:rPr lang="pl-PL" altLang="pl-PL" sz="1200" dirty="0">
                <a:latin typeface="Times New Roman" panose="02020603050405020304" pitchFamily="18" charset="0"/>
                <a:cs typeface="Times New Roman" panose="02020603050405020304" pitchFamily="18" charset="0"/>
              </a:rPr>
              <a:t>	- Ren – 825</a:t>
            </a:r>
          </a:p>
          <a:p>
            <a:pPr>
              <a:buFontTx/>
              <a:buNone/>
            </a:pPr>
            <a:r>
              <a:rPr lang="pl-PL" altLang="pl-PL" sz="1200" dirty="0">
                <a:latin typeface="Times New Roman" panose="02020603050405020304" pitchFamily="18" charset="0"/>
                <a:cs typeface="Times New Roman" panose="02020603050405020304" pitchFamily="18" charset="0"/>
              </a:rPr>
              <a:t>	- Jangcy – 441</a:t>
            </a:r>
          </a:p>
          <a:p>
            <a:pPr>
              <a:buFontTx/>
              <a:buNone/>
            </a:pPr>
            <a:r>
              <a:rPr lang="pl-PL" altLang="pl-PL" sz="1200" dirty="0">
                <a:latin typeface="Times New Roman" panose="02020603050405020304" pitchFamily="18" charset="0"/>
                <a:cs typeface="Times New Roman" panose="02020603050405020304" pitchFamily="18" charset="0"/>
              </a:rPr>
              <a:t>	- Dunaj - 116 </a:t>
            </a:r>
          </a:p>
          <a:p>
            <a:pPr>
              <a:buFontTx/>
              <a:buNone/>
            </a:pPr>
            <a:r>
              <a:rPr lang="pl-PL" altLang="pl-PL" sz="1200" dirty="0">
                <a:latin typeface="Times New Roman" panose="02020603050405020304" pitchFamily="18" charset="0"/>
                <a:cs typeface="Times New Roman" panose="02020603050405020304" pitchFamily="18" charset="0"/>
              </a:rPr>
              <a:t>	- </a:t>
            </a:r>
            <a:r>
              <a:rPr lang="pl-PL" altLang="pl-PL" sz="1200" b="1" dirty="0">
                <a:latin typeface="Times New Roman" panose="02020603050405020304" pitchFamily="18" charset="0"/>
                <a:cs typeface="Times New Roman" panose="02020603050405020304" pitchFamily="18" charset="0"/>
              </a:rPr>
              <a:t>Wisła – 14-23 mg/l</a:t>
            </a:r>
          </a:p>
          <a:p>
            <a:pPr>
              <a:buFontTx/>
              <a:buNone/>
            </a:pPr>
            <a:r>
              <a:rPr lang="pl-PL" altLang="pl-PL" sz="1200" b="1" dirty="0">
                <a:latin typeface="Times New Roman" panose="02020603050405020304" pitchFamily="18" charset="0"/>
                <a:cs typeface="Times New Roman" panose="02020603050405020304" pitchFamily="18" charset="0"/>
              </a:rPr>
              <a:t>      - Odra - 70 – 6 mg/l – tendencja malejąca w dół rzeki (max. dopływ Mała Panew 90 mg/l)</a:t>
            </a:r>
          </a:p>
        </p:txBody>
      </p:sp>
      <p:pic>
        <p:nvPicPr>
          <p:cNvPr id="3" name="Obraz 2">
            <a:extLst>
              <a:ext uri="{FF2B5EF4-FFF2-40B4-BE49-F238E27FC236}">
                <a16:creationId xmlns:a16="http://schemas.microsoft.com/office/drawing/2014/main" id="{C4267E5B-CEF3-B2F9-9AB5-084B8049B94F}"/>
              </a:ext>
            </a:extLst>
          </p:cNvPr>
          <p:cNvPicPr>
            <a:picLocks noChangeAspect="1"/>
          </p:cNvPicPr>
          <p:nvPr/>
        </p:nvPicPr>
        <p:blipFill>
          <a:blip r:embed="rId2"/>
          <a:stretch>
            <a:fillRect/>
          </a:stretch>
        </p:blipFill>
        <p:spPr>
          <a:xfrm>
            <a:off x="6465528" y="3823780"/>
            <a:ext cx="5030850" cy="2764568"/>
          </a:xfrm>
          <a:prstGeom prst="rect">
            <a:avLst/>
          </a:prstGeom>
        </p:spPr>
      </p:pic>
      <p:sp>
        <p:nvSpPr>
          <p:cNvPr id="4" name="Rectangle 2">
            <a:extLst>
              <a:ext uri="{FF2B5EF4-FFF2-40B4-BE49-F238E27FC236}">
                <a16:creationId xmlns:a16="http://schemas.microsoft.com/office/drawing/2014/main" id="{DC499568-4FC4-BD65-E4F0-98B9906FCF27}"/>
              </a:ext>
            </a:extLst>
          </p:cNvPr>
          <p:cNvSpPr txBox="1">
            <a:spLocks noChangeArrowheads="1"/>
          </p:cNvSpPr>
          <p:nvPr/>
        </p:nvSpPr>
        <p:spPr>
          <a:xfrm>
            <a:off x="6759019" y="3336763"/>
            <a:ext cx="3233393" cy="4870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altLang="pl-PL" sz="1600" b="1" dirty="0">
                <a:latin typeface="Times New Roman" panose="02020603050405020304" pitchFamily="18" charset="0"/>
                <a:cs typeface="Times New Roman" panose="02020603050405020304" pitchFamily="18" charset="0"/>
              </a:rPr>
              <a:t>Transport zawiesiny w mln ton/rok </a:t>
            </a:r>
            <a:r>
              <a:rPr lang="pl-PL" altLang="pl-PL" sz="2800" b="1" dirty="0">
                <a:latin typeface="Times New Roman" panose="02020603050405020304" pitchFamily="18" charset="0"/>
                <a:cs typeface="Times New Roman" panose="02020603050405020304" pitchFamily="18" charset="0"/>
              </a:rPr>
              <a:t> </a:t>
            </a:r>
            <a:endParaRPr lang="pl-PL" altLang="pl-PL" sz="2200" b="1" dirty="0">
              <a:solidFill>
                <a:srgbClr val="FF0000"/>
              </a:solidFill>
              <a:latin typeface="Times New Roman" panose="02020603050405020304" pitchFamily="18" charset="0"/>
              <a:cs typeface="Times New Roman" panose="02020603050405020304" pitchFamily="18" charset="0"/>
            </a:endParaRPr>
          </a:p>
        </p:txBody>
      </p:sp>
      <p:sp>
        <p:nvSpPr>
          <p:cNvPr id="6" name="pole tekstowe 5">
            <a:extLst>
              <a:ext uri="{FF2B5EF4-FFF2-40B4-BE49-F238E27FC236}">
                <a16:creationId xmlns:a16="http://schemas.microsoft.com/office/drawing/2014/main" id="{93A27B84-0F4B-0C45-26BA-8DC39FD8E97E}"/>
              </a:ext>
            </a:extLst>
          </p:cNvPr>
          <p:cNvSpPr txBox="1"/>
          <p:nvPr/>
        </p:nvSpPr>
        <p:spPr>
          <a:xfrm>
            <a:off x="6653918" y="6390509"/>
            <a:ext cx="2674907" cy="307777"/>
          </a:xfrm>
          <a:prstGeom prst="rect">
            <a:avLst/>
          </a:prstGeom>
          <a:noFill/>
        </p:spPr>
        <p:txBody>
          <a:bodyPr wrap="square">
            <a:spAutoFit/>
          </a:bodyPr>
          <a:lstStyle/>
          <a:p>
            <a:pPr marL="285750" indent="-285750">
              <a:buFont typeface="Arial" panose="020B0604020202020204" pitchFamily="34" charset="0"/>
              <a:buChar char="•"/>
            </a:pPr>
            <a:r>
              <a:rPr lang="pl-PL" sz="1400" b="1" dirty="0">
                <a:effectLst/>
                <a:latin typeface="Times New Roman" panose="02020603050405020304" pitchFamily="18" charset="0"/>
                <a:ea typeface="Times New Roman" panose="02020603050405020304" pitchFamily="18" charset="0"/>
                <a:cs typeface="Times New Roman" panose="02020603050405020304" pitchFamily="18" charset="0"/>
              </a:rPr>
              <a:t>Odra 354 tys.t/rok</a:t>
            </a:r>
            <a:endParaRPr lang="pl-PL" sz="1400" dirty="0"/>
          </a:p>
        </p:txBody>
      </p:sp>
      <p:pic>
        <p:nvPicPr>
          <p:cNvPr id="5" name="Obraz 4">
            <a:extLst>
              <a:ext uri="{FF2B5EF4-FFF2-40B4-BE49-F238E27FC236}">
                <a16:creationId xmlns:a16="http://schemas.microsoft.com/office/drawing/2014/main" id="{FEB44BBD-D0C2-B617-2D02-5FFA78E4E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1618" y="4222313"/>
            <a:ext cx="2735174" cy="1809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trzałka w prawo 1">
            <a:extLst>
              <a:ext uri="{FF2B5EF4-FFF2-40B4-BE49-F238E27FC236}">
                <a16:creationId xmlns:a16="http://schemas.microsoft.com/office/drawing/2014/main" id="{CAE3F2EA-B26E-F63D-41B9-3E440F4AA3F2}"/>
              </a:ext>
            </a:extLst>
          </p:cNvPr>
          <p:cNvSpPr>
            <a:spLocks noChangeArrowheads="1"/>
          </p:cNvSpPr>
          <p:nvPr/>
        </p:nvSpPr>
        <p:spPr bwMode="auto">
          <a:xfrm rot="9921725" flipV="1">
            <a:off x="5981958" y="4299301"/>
            <a:ext cx="618655" cy="72934"/>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8" name="pole tekstowe 7">
            <a:extLst>
              <a:ext uri="{FF2B5EF4-FFF2-40B4-BE49-F238E27FC236}">
                <a16:creationId xmlns:a16="http://schemas.microsoft.com/office/drawing/2014/main" id="{1BC9FF3A-1F52-89C9-5696-56BD6EC8018B}"/>
              </a:ext>
            </a:extLst>
          </p:cNvPr>
          <p:cNvSpPr txBox="1"/>
          <p:nvPr/>
        </p:nvSpPr>
        <p:spPr>
          <a:xfrm>
            <a:off x="18351" y="-19255"/>
            <a:ext cx="629831"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Glogów">
            <a:extLst>
              <a:ext uri="{FF2B5EF4-FFF2-40B4-BE49-F238E27FC236}">
                <a16:creationId xmlns:a16="http://schemas.microsoft.com/office/drawing/2014/main" id="{58AA1D75-BD56-7373-5136-58D0ADB456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2" y="0"/>
            <a:ext cx="6669248" cy="6858000"/>
          </a:xfrm>
          <a:prstGeom prst="rect">
            <a:avLst/>
          </a:prstGeom>
        </p:spPr>
      </p:pic>
      <p:sp>
        <p:nvSpPr>
          <p:cNvPr id="5" name="pole tekstowe 4">
            <a:extLst>
              <a:ext uri="{FF2B5EF4-FFF2-40B4-BE49-F238E27FC236}">
                <a16:creationId xmlns:a16="http://schemas.microsoft.com/office/drawing/2014/main" id="{7E4F1CBB-7D33-20C5-79FD-6C4209358ECA}"/>
              </a:ext>
            </a:extLst>
          </p:cNvPr>
          <p:cNvSpPr txBox="1"/>
          <p:nvPr/>
        </p:nvSpPr>
        <p:spPr>
          <a:xfrm>
            <a:off x="131891" y="2035349"/>
            <a:ext cx="1755496" cy="338554"/>
          </a:xfrm>
          <a:prstGeom prst="rect">
            <a:avLst/>
          </a:prstGeom>
          <a:noFill/>
        </p:spPr>
        <p:txBody>
          <a:bodyPr wrap="square">
            <a:spAutoFit/>
          </a:bodyPr>
          <a:lstStyle/>
          <a:p>
            <a:r>
              <a:rPr lang="pl-PL" sz="1600" b="1" dirty="0">
                <a:solidFill>
                  <a:srgbClr val="FF0000"/>
                </a:solidFill>
              </a:rPr>
              <a:t>Gozdowice - 6</a:t>
            </a:r>
          </a:p>
        </p:txBody>
      </p:sp>
      <p:sp>
        <p:nvSpPr>
          <p:cNvPr id="7" name="pole tekstowe 6">
            <a:extLst>
              <a:ext uri="{FF2B5EF4-FFF2-40B4-BE49-F238E27FC236}">
                <a16:creationId xmlns:a16="http://schemas.microsoft.com/office/drawing/2014/main" id="{A3C3B4E7-4F97-0786-4864-DDA0FA634109}"/>
              </a:ext>
            </a:extLst>
          </p:cNvPr>
          <p:cNvSpPr txBox="1"/>
          <p:nvPr/>
        </p:nvSpPr>
        <p:spPr>
          <a:xfrm>
            <a:off x="2054134" y="3121223"/>
            <a:ext cx="545375" cy="338554"/>
          </a:xfrm>
          <a:prstGeom prst="rect">
            <a:avLst/>
          </a:prstGeom>
          <a:noFill/>
        </p:spPr>
        <p:txBody>
          <a:bodyPr wrap="square">
            <a:spAutoFit/>
          </a:bodyPr>
          <a:lstStyle/>
          <a:p>
            <a:r>
              <a:rPr lang="pl-PL" sz="1600" b="1" dirty="0">
                <a:solidFill>
                  <a:srgbClr val="FF0000"/>
                </a:solidFill>
              </a:rPr>
              <a:t>24</a:t>
            </a:r>
          </a:p>
        </p:txBody>
      </p:sp>
      <p:sp>
        <p:nvSpPr>
          <p:cNvPr id="9" name="pole tekstowe 8">
            <a:extLst>
              <a:ext uri="{FF2B5EF4-FFF2-40B4-BE49-F238E27FC236}">
                <a16:creationId xmlns:a16="http://schemas.microsoft.com/office/drawing/2014/main" id="{53833CB5-5605-5688-0035-41E8E8295999}"/>
              </a:ext>
            </a:extLst>
          </p:cNvPr>
          <p:cNvSpPr txBox="1"/>
          <p:nvPr/>
        </p:nvSpPr>
        <p:spPr>
          <a:xfrm>
            <a:off x="4823624" y="5515609"/>
            <a:ext cx="1606731" cy="338554"/>
          </a:xfrm>
          <a:prstGeom prst="rect">
            <a:avLst/>
          </a:prstGeom>
          <a:noFill/>
        </p:spPr>
        <p:txBody>
          <a:bodyPr wrap="square">
            <a:spAutoFit/>
          </a:bodyPr>
          <a:lstStyle/>
          <a:p>
            <a:r>
              <a:rPr lang="pl-PL" sz="1600" b="1" dirty="0">
                <a:solidFill>
                  <a:srgbClr val="FF0000"/>
                </a:solidFill>
              </a:rPr>
              <a:t>Miedonia - 166</a:t>
            </a:r>
          </a:p>
        </p:txBody>
      </p:sp>
      <p:sp>
        <p:nvSpPr>
          <p:cNvPr id="11" name="pole tekstowe 10">
            <a:extLst>
              <a:ext uri="{FF2B5EF4-FFF2-40B4-BE49-F238E27FC236}">
                <a16:creationId xmlns:a16="http://schemas.microsoft.com/office/drawing/2014/main" id="{AD45FC3A-EBCB-4867-C772-CD63BB5CA4FC}"/>
              </a:ext>
            </a:extLst>
          </p:cNvPr>
          <p:cNvSpPr txBox="1"/>
          <p:nvPr/>
        </p:nvSpPr>
        <p:spPr>
          <a:xfrm>
            <a:off x="4889612" y="4709280"/>
            <a:ext cx="1606731" cy="276999"/>
          </a:xfrm>
          <a:prstGeom prst="rect">
            <a:avLst/>
          </a:prstGeom>
          <a:noFill/>
        </p:spPr>
        <p:txBody>
          <a:bodyPr wrap="square">
            <a:spAutoFit/>
          </a:bodyPr>
          <a:lstStyle/>
          <a:p>
            <a:r>
              <a:rPr lang="pl-PL" sz="1200" b="1" dirty="0">
                <a:solidFill>
                  <a:schemeClr val="accent1"/>
                </a:solidFill>
              </a:rPr>
              <a:t>90 – Mała Panew</a:t>
            </a:r>
          </a:p>
        </p:txBody>
      </p:sp>
      <p:sp>
        <p:nvSpPr>
          <p:cNvPr id="13" name="pole tekstowe 12">
            <a:extLst>
              <a:ext uri="{FF2B5EF4-FFF2-40B4-BE49-F238E27FC236}">
                <a16:creationId xmlns:a16="http://schemas.microsoft.com/office/drawing/2014/main" id="{25BB5937-2DE9-5B3C-D84F-EC03C067454C}"/>
              </a:ext>
            </a:extLst>
          </p:cNvPr>
          <p:cNvSpPr txBox="1"/>
          <p:nvPr/>
        </p:nvSpPr>
        <p:spPr>
          <a:xfrm>
            <a:off x="4140267" y="4813755"/>
            <a:ext cx="545374" cy="338554"/>
          </a:xfrm>
          <a:prstGeom prst="rect">
            <a:avLst/>
          </a:prstGeom>
          <a:noFill/>
        </p:spPr>
        <p:txBody>
          <a:bodyPr wrap="square">
            <a:spAutoFit/>
          </a:bodyPr>
          <a:lstStyle/>
          <a:p>
            <a:r>
              <a:rPr lang="pl-PL" sz="1600" b="1" dirty="0">
                <a:solidFill>
                  <a:srgbClr val="FF0000"/>
                </a:solidFill>
              </a:rPr>
              <a:t>42</a:t>
            </a:r>
          </a:p>
        </p:txBody>
      </p:sp>
      <p:sp>
        <p:nvSpPr>
          <p:cNvPr id="15" name="pole tekstowe 14">
            <a:extLst>
              <a:ext uri="{FF2B5EF4-FFF2-40B4-BE49-F238E27FC236}">
                <a16:creationId xmlns:a16="http://schemas.microsoft.com/office/drawing/2014/main" id="{989E7D08-24E1-CABD-FECE-EB6A99104ABA}"/>
              </a:ext>
            </a:extLst>
          </p:cNvPr>
          <p:cNvSpPr txBox="1"/>
          <p:nvPr/>
        </p:nvSpPr>
        <p:spPr>
          <a:xfrm>
            <a:off x="4189116" y="4407000"/>
            <a:ext cx="1210921" cy="338554"/>
          </a:xfrm>
          <a:prstGeom prst="rect">
            <a:avLst/>
          </a:prstGeom>
          <a:noFill/>
        </p:spPr>
        <p:txBody>
          <a:bodyPr wrap="square">
            <a:spAutoFit/>
          </a:bodyPr>
          <a:lstStyle/>
          <a:p>
            <a:r>
              <a:rPr lang="pl-PL" sz="1600" b="1" dirty="0">
                <a:solidFill>
                  <a:srgbClr val="FF0000"/>
                </a:solidFill>
              </a:rPr>
              <a:t>Brzeg - 109</a:t>
            </a:r>
          </a:p>
        </p:txBody>
      </p:sp>
      <p:sp>
        <p:nvSpPr>
          <p:cNvPr id="17" name="pole tekstowe 16">
            <a:extLst>
              <a:ext uri="{FF2B5EF4-FFF2-40B4-BE49-F238E27FC236}">
                <a16:creationId xmlns:a16="http://schemas.microsoft.com/office/drawing/2014/main" id="{2E86D020-1F8E-C1EE-2D99-9332CC2E039B}"/>
              </a:ext>
            </a:extLst>
          </p:cNvPr>
          <p:cNvSpPr txBox="1"/>
          <p:nvPr/>
        </p:nvSpPr>
        <p:spPr>
          <a:xfrm>
            <a:off x="2180949" y="3668753"/>
            <a:ext cx="1258468" cy="338554"/>
          </a:xfrm>
          <a:prstGeom prst="rect">
            <a:avLst/>
          </a:prstGeom>
          <a:noFill/>
        </p:spPr>
        <p:txBody>
          <a:bodyPr wrap="square">
            <a:spAutoFit/>
          </a:bodyPr>
          <a:lstStyle/>
          <a:p>
            <a:r>
              <a:rPr lang="pl-PL" sz="1600" b="1" dirty="0">
                <a:solidFill>
                  <a:srgbClr val="FF0000"/>
                </a:solidFill>
              </a:rPr>
              <a:t>Ścinawa -70</a:t>
            </a:r>
          </a:p>
        </p:txBody>
      </p:sp>
      <p:sp>
        <p:nvSpPr>
          <p:cNvPr id="19" name="pole tekstowe 18">
            <a:extLst>
              <a:ext uri="{FF2B5EF4-FFF2-40B4-BE49-F238E27FC236}">
                <a16:creationId xmlns:a16="http://schemas.microsoft.com/office/drawing/2014/main" id="{823EE05C-BCF9-F22F-7923-62663D21D71B}"/>
              </a:ext>
            </a:extLst>
          </p:cNvPr>
          <p:cNvSpPr txBox="1"/>
          <p:nvPr/>
        </p:nvSpPr>
        <p:spPr>
          <a:xfrm>
            <a:off x="4056018" y="2967334"/>
            <a:ext cx="545374" cy="338554"/>
          </a:xfrm>
          <a:prstGeom prst="rect">
            <a:avLst/>
          </a:prstGeom>
          <a:noFill/>
        </p:spPr>
        <p:txBody>
          <a:bodyPr wrap="square">
            <a:spAutoFit/>
          </a:bodyPr>
          <a:lstStyle/>
          <a:p>
            <a:r>
              <a:rPr lang="pl-PL" sz="1600" b="1" dirty="0">
                <a:solidFill>
                  <a:srgbClr val="FF0000"/>
                </a:solidFill>
              </a:rPr>
              <a:t>24</a:t>
            </a:r>
          </a:p>
        </p:txBody>
      </p:sp>
      <p:sp>
        <p:nvSpPr>
          <p:cNvPr id="21" name="pole tekstowe 20">
            <a:extLst>
              <a:ext uri="{FF2B5EF4-FFF2-40B4-BE49-F238E27FC236}">
                <a16:creationId xmlns:a16="http://schemas.microsoft.com/office/drawing/2014/main" id="{56F52C1F-F64D-6127-43F8-11AF34AC3472}"/>
              </a:ext>
            </a:extLst>
          </p:cNvPr>
          <p:cNvSpPr txBox="1"/>
          <p:nvPr/>
        </p:nvSpPr>
        <p:spPr>
          <a:xfrm>
            <a:off x="4900638" y="5708998"/>
            <a:ext cx="1469242" cy="307777"/>
          </a:xfrm>
          <a:prstGeom prst="rect">
            <a:avLst/>
          </a:prstGeom>
          <a:noFill/>
        </p:spPr>
        <p:txBody>
          <a:bodyPr wrap="square">
            <a:spAutoFit/>
          </a:bodyPr>
          <a:lstStyle/>
          <a:p>
            <a:r>
              <a:rPr lang="pl-PL" sz="1400" b="1" dirty="0"/>
              <a:t>Chałupki granica</a:t>
            </a:r>
          </a:p>
        </p:txBody>
      </p:sp>
      <p:sp>
        <p:nvSpPr>
          <p:cNvPr id="24" name="pole tekstowe 23">
            <a:extLst>
              <a:ext uri="{FF2B5EF4-FFF2-40B4-BE49-F238E27FC236}">
                <a16:creationId xmlns:a16="http://schemas.microsoft.com/office/drawing/2014/main" id="{EF096DFB-AC76-6F18-A4C9-585BD266464A}"/>
              </a:ext>
            </a:extLst>
          </p:cNvPr>
          <p:cNvSpPr txBox="1"/>
          <p:nvPr/>
        </p:nvSpPr>
        <p:spPr>
          <a:xfrm>
            <a:off x="6909930" y="13477"/>
            <a:ext cx="5011273" cy="707886"/>
          </a:xfrm>
          <a:prstGeom prst="rect">
            <a:avLst/>
          </a:prstGeom>
          <a:noFill/>
        </p:spPr>
        <p:txBody>
          <a:bodyPr wrap="square">
            <a:spAutoFit/>
          </a:bodyPr>
          <a:lstStyle/>
          <a:p>
            <a:pPr algn="ctr">
              <a:spcAft>
                <a:spcPts val="1000"/>
              </a:spcAft>
            </a:pPr>
            <a:r>
              <a:rPr lang="pl-PL" sz="2000" b="1" dirty="0">
                <a:effectLst/>
                <a:latin typeface="Times New Roman" panose="02020603050405020304" pitchFamily="18" charset="0"/>
                <a:ea typeface="Calibri" panose="020F0502020204030204" pitchFamily="34" charset="0"/>
                <a:cs typeface="Times New Roman" panose="02020603050405020304" pitchFamily="18" charset="0"/>
              </a:rPr>
              <a:t>Średnia roczna koncentracja zawiesiny </a:t>
            </a:r>
            <a:r>
              <a:rPr lang="pl-PL"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(mg/l = g.</a:t>
            </a:r>
            <a:r>
              <a:rPr lang="pl-PL" sz="2000" b="1" dirty="0">
                <a:solidFill>
                  <a:srgbClr val="FF0000"/>
                </a:solidFill>
                <a:effectLst/>
                <a:latin typeface="Times New Roman" panose="02020603050405020304" pitchFamily="18" charset="0"/>
                <a:ea typeface="Times New Roman" panose="02020603050405020304" pitchFamily="18" charset="0"/>
              </a:rPr>
              <a:t>m</a:t>
            </a:r>
            <a:r>
              <a:rPr lang="pl-PL" sz="2000" b="1" baseline="30000" dirty="0">
                <a:solidFill>
                  <a:srgbClr val="FF0000"/>
                </a:solidFill>
                <a:effectLst/>
                <a:latin typeface="Times New Roman" panose="02020603050405020304" pitchFamily="18" charset="0"/>
                <a:ea typeface="Times New Roman" panose="02020603050405020304" pitchFamily="18" charset="0"/>
              </a:rPr>
              <a:t>-3</a:t>
            </a:r>
            <a:r>
              <a:rPr lang="pl-PL"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Odry</a:t>
            </a:r>
            <a:r>
              <a:rPr lang="pl-PL" sz="2000" b="1" dirty="0">
                <a:effectLst/>
                <a:latin typeface="Times New Roman" panose="02020603050405020304" pitchFamily="18" charset="0"/>
                <a:ea typeface="Calibri" panose="020F0502020204030204" pitchFamily="34" charset="0"/>
                <a:cs typeface="Times New Roman" panose="02020603050405020304" pitchFamily="18" charset="0"/>
              </a:rPr>
              <a:t> i jej </a:t>
            </a:r>
            <a:r>
              <a:rPr lang="pl-PL" sz="20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dopływów </a:t>
            </a:r>
          </a:p>
        </p:txBody>
      </p:sp>
      <p:sp>
        <p:nvSpPr>
          <p:cNvPr id="4" name="Strzałka w prawo 1">
            <a:extLst>
              <a:ext uri="{FF2B5EF4-FFF2-40B4-BE49-F238E27FC236}">
                <a16:creationId xmlns:a16="http://schemas.microsoft.com/office/drawing/2014/main" id="{471F4D26-C7AB-EEAF-FC07-2403692D9D7B}"/>
              </a:ext>
            </a:extLst>
          </p:cNvPr>
          <p:cNvSpPr>
            <a:spLocks noChangeArrowheads="1"/>
          </p:cNvSpPr>
          <p:nvPr/>
        </p:nvSpPr>
        <p:spPr bwMode="auto">
          <a:xfrm rot="10571126" flipV="1">
            <a:off x="4397159" y="3055366"/>
            <a:ext cx="254291" cy="74398"/>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6" name="Strzałka w prawo 1">
            <a:extLst>
              <a:ext uri="{FF2B5EF4-FFF2-40B4-BE49-F238E27FC236}">
                <a16:creationId xmlns:a16="http://schemas.microsoft.com/office/drawing/2014/main" id="{64C50A24-E546-3284-8F36-B8E569C268F0}"/>
              </a:ext>
            </a:extLst>
          </p:cNvPr>
          <p:cNvSpPr>
            <a:spLocks noChangeArrowheads="1"/>
          </p:cNvSpPr>
          <p:nvPr/>
        </p:nvSpPr>
        <p:spPr bwMode="auto">
          <a:xfrm rot="21409969" flipV="1">
            <a:off x="1889251" y="3279100"/>
            <a:ext cx="248770" cy="74343"/>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8" name="Strzałka w prawo 1">
            <a:extLst>
              <a:ext uri="{FF2B5EF4-FFF2-40B4-BE49-F238E27FC236}">
                <a16:creationId xmlns:a16="http://schemas.microsoft.com/office/drawing/2014/main" id="{616B6464-24E3-5A8D-3247-53FDDB2A4C52}"/>
              </a:ext>
            </a:extLst>
          </p:cNvPr>
          <p:cNvSpPr>
            <a:spLocks noChangeArrowheads="1"/>
          </p:cNvSpPr>
          <p:nvPr/>
        </p:nvSpPr>
        <p:spPr bwMode="auto">
          <a:xfrm rot="21339825" flipV="1">
            <a:off x="1258983" y="2279797"/>
            <a:ext cx="416134" cy="90812"/>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10" name="Strzałka w prawo 1">
            <a:extLst>
              <a:ext uri="{FF2B5EF4-FFF2-40B4-BE49-F238E27FC236}">
                <a16:creationId xmlns:a16="http://schemas.microsoft.com/office/drawing/2014/main" id="{97379F62-1B91-D5BC-DB41-CEEF5789D69C}"/>
              </a:ext>
            </a:extLst>
          </p:cNvPr>
          <p:cNvSpPr>
            <a:spLocks noChangeArrowheads="1"/>
          </p:cNvSpPr>
          <p:nvPr/>
        </p:nvSpPr>
        <p:spPr bwMode="auto">
          <a:xfrm rot="10800000" flipV="1">
            <a:off x="5001589" y="4921924"/>
            <a:ext cx="618655"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12" name="Strzałka w prawo 1">
            <a:extLst>
              <a:ext uri="{FF2B5EF4-FFF2-40B4-BE49-F238E27FC236}">
                <a16:creationId xmlns:a16="http://schemas.microsoft.com/office/drawing/2014/main" id="{4A95B410-57C9-D1D5-3D30-D1E6F443BE2F}"/>
              </a:ext>
            </a:extLst>
          </p:cNvPr>
          <p:cNvSpPr>
            <a:spLocks noChangeArrowheads="1"/>
          </p:cNvSpPr>
          <p:nvPr/>
        </p:nvSpPr>
        <p:spPr bwMode="auto">
          <a:xfrm rot="21048117" flipV="1">
            <a:off x="2731420" y="3962539"/>
            <a:ext cx="552508" cy="57366"/>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14" name="Strzałka w prawo 1">
            <a:extLst>
              <a:ext uri="{FF2B5EF4-FFF2-40B4-BE49-F238E27FC236}">
                <a16:creationId xmlns:a16="http://schemas.microsoft.com/office/drawing/2014/main" id="{DCAC765C-651E-5A99-79F5-0344C998D091}"/>
              </a:ext>
            </a:extLst>
          </p:cNvPr>
          <p:cNvSpPr>
            <a:spLocks noChangeArrowheads="1"/>
          </p:cNvSpPr>
          <p:nvPr/>
        </p:nvSpPr>
        <p:spPr bwMode="auto">
          <a:xfrm rot="10800000" flipV="1">
            <a:off x="4269590" y="4681912"/>
            <a:ext cx="524987" cy="57691"/>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16" name="Strzałka w prawo 1">
            <a:extLst>
              <a:ext uri="{FF2B5EF4-FFF2-40B4-BE49-F238E27FC236}">
                <a16:creationId xmlns:a16="http://schemas.microsoft.com/office/drawing/2014/main" id="{99FD5A7E-45A5-04FA-89A6-C85A739F5A38}"/>
              </a:ext>
            </a:extLst>
          </p:cNvPr>
          <p:cNvSpPr>
            <a:spLocks noChangeArrowheads="1"/>
          </p:cNvSpPr>
          <p:nvPr/>
        </p:nvSpPr>
        <p:spPr bwMode="auto">
          <a:xfrm rot="20775754">
            <a:off x="3976736" y="4905989"/>
            <a:ext cx="253973"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18" name="Strzałka w prawo 1">
            <a:extLst>
              <a:ext uri="{FF2B5EF4-FFF2-40B4-BE49-F238E27FC236}">
                <a16:creationId xmlns:a16="http://schemas.microsoft.com/office/drawing/2014/main" id="{38B01326-70F8-B0F8-CC27-3DA8C6CA8E15}"/>
              </a:ext>
            </a:extLst>
          </p:cNvPr>
          <p:cNvSpPr>
            <a:spLocks noChangeArrowheads="1"/>
          </p:cNvSpPr>
          <p:nvPr/>
        </p:nvSpPr>
        <p:spPr bwMode="auto">
          <a:xfrm rot="10800000" flipV="1">
            <a:off x="5008332" y="5954138"/>
            <a:ext cx="618655" cy="50736"/>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20" name="Strzałka w prawo 1">
            <a:extLst>
              <a:ext uri="{FF2B5EF4-FFF2-40B4-BE49-F238E27FC236}">
                <a16:creationId xmlns:a16="http://schemas.microsoft.com/office/drawing/2014/main" id="{86B8662F-0168-74A0-E59C-A253DE215910}"/>
              </a:ext>
            </a:extLst>
          </p:cNvPr>
          <p:cNvSpPr>
            <a:spLocks noChangeArrowheads="1"/>
          </p:cNvSpPr>
          <p:nvPr/>
        </p:nvSpPr>
        <p:spPr bwMode="auto">
          <a:xfrm rot="20981549" flipV="1">
            <a:off x="4533141" y="5690745"/>
            <a:ext cx="304998" cy="77892"/>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22" name="Strzałka w prawo 1">
            <a:extLst>
              <a:ext uri="{FF2B5EF4-FFF2-40B4-BE49-F238E27FC236}">
                <a16:creationId xmlns:a16="http://schemas.microsoft.com/office/drawing/2014/main" id="{0F49C0E9-965F-0C90-1D17-A21AA6F10197}"/>
              </a:ext>
            </a:extLst>
          </p:cNvPr>
          <p:cNvSpPr>
            <a:spLocks noChangeArrowheads="1"/>
          </p:cNvSpPr>
          <p:nvPr/>
        </p:nvSpPr>
        <p:spPr bwMode="auto">
          <a:xfrm rot="7202615" flipV="1">
            <a:off x="4000595" y="4343891"/>
            <a:ext cx="618655" cy="72934"/>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25" name="pole tekstowe 24">
            <a:extLst>
              <a:ext uri="{FF2B5EF4-FFF2-40B4-BE49-F238E27FC236}">
                <a16:creationId xmlns:a16="http://schemas.microsoft.com/office/drawing/2014/main" id="{7AF3740D-E273-17D8-3D12-DD25E1E4DCE0}"/>
              </a:ext>
            </a:extLst>
          </p:cNvPr>
          <p:cNvSpPr txBox="1"/>
          <p:nvPr/>
        </p:nvSpPr>
        <p:spPr>
          <a:xfrm>
            <a:off x="4429005" y="4007307"/>
            <a:ext cx="697959" cy="338554"/>
          </a:xfrm>
          <a:prstGeom prst="rect">
            <a:avLst/>
          </a:prstGeom>
          <a:noFill/>
        </p:spPr>
        <p:txBody>
          <a:bodyPr wrap="square">
            <a:spAutoFit/>
          </a:bodyPr>
          <a:lstStyle/>
          <a:p>
            <a:r>
              <a:rPr lang="pl-PL" sz="1600" b="1" dirty="0"/>
              <a:t>Lipki</a:t>
            </a:r>
            <a:endParaRPr lang="pl-PL" sz="1600" dirty="0"/>
          </a:p>
        </p:txBody>
      </p:sp>
      <p:sp>
        <p:nvSpPr>
          <p:cNvPr id="23" name="pole tekstowe 22">
            <a:extLst>
              <a:ext uri="{FF2B5EF4-FFF2-40B4-BE49-F238E27FC236}">
                <a16:creationId xmlns:a16="http://schemas.microsoft.com/office/drawing/2014/main" id="{4D498008-FEF4-5747-1C61-E842F56476EF}"/>
              </a:ext>
            </a:extLst>
          </p:cNvPr>
          <p:cNvSpPr txBox="1"/>
          <p:nvPr/>
        </p:nvSpPr>
        <p:spPr>
          <a:xfrm>
            <a:off x="4923028" y="4549861"/>
            <a:ext cx="876370" cy="276999"/>
          </a:xfrm>
          <a:prstGeom prst="rect">
            <a:avLst/>
          </a:prstGeom>
          <a:noFill/>
        </p:spPr>
        <p:txBody>
          <a:bodyPr wrap="square">
            <a:spAutoFit/>
          </a:bodyPr>
          <a:lstStyle/>
          <a:p>
            <a:r>
              <a:rPr lang="pl-PL" sz="1200" b="1" dirty="0">
                <a:solidFill>
                  <a:schemeClr val="accent1"/>
                </a:solidFill>
              </a:rPr>
              <a:t>Stobrawa</a:t>
            </a:r>
          </a:p>
        </p:txBody>
      </p:sp>
      <p:sp>
        <p:nvSpPr>
          <p:cNvPr id="26" name="Strzałka w prawo 4">
            <a:extLst>
              <a:ext uri="{FF2B5EF4-FFF2-40B4-BE49-F238E27FC236}">
                <a16:creationId xmlns:a16="http://schemas.microsoft.com/office/drawing/2014/main" id="{060DCFE0-DE89-6E94-2510-11236803B7B6}"/>
              </a:ext>
            </a:extLst>
          </p:cNvPr>
          <p:cNvSpPr>
            <a:spLocks noChangeArrowheads="1"/>
          </p:cNvSpPr>
          <p:nvPr/>
        </p:nvSpPr>
        <p:spPr bwMode="auto">
          <a:xfrm rot="13209391">
            <a:off x="2974688" y="3297176"/>
            <a:ext cx="9624343" cy="294307"/>
          </a:xfrm>
          <a:prstGeom prst="rightArrow">
            <a:avLst>
              <a:gd name="adj1" fmla="val 50546"/>
              <a:gd name="adj2" fmla="val 50322"/>
            </a:avLst>
          </a:prstGeom>
          <a:solidFill>
            <a:schemeClr val="accent1"/>
          </a:solidFill>
          <a:ln w="9525" algn="ctr">
            <a:solidFill>
              <a:schemeClr val="tx1"/>
            </a:solidFill>
            <a:round/>
            <a:headEnd/>
            <a:tailEnd/>
          </a:ln>
        </p:spPr>
        <p:txBody>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1800"/>
          </a:p>
        </p:txBody>
      </p:sp>
      <p:sp>
        <p:nvSpPr>
          <p:cNvPr id="28" name="pole tekstowe 27">
            <a:extLst>
              <a:ext uri="{FF2B5EF4-FFF2-40B4-BE49-F238E27FC236}">
                <a16:creationId xmlns:a16="http://schemas.microsoft.com/office/drawing/2014/main" id="{B46D6E1A-D23B-E032-51D5-E948C817B063}"/>
              </a:ext>
            </a:extLst>
          </p:cNvPr>
          <p:cNvSpPr txBox="1"/>
          <p:nvPr/>
        </p:nvSpPr>
        <p:spPr>
          <a:xfrm rot="2453074">
            <a:off x="5148618" y="1423448"/>
            <a:ext cx="813357" cy="338554"/>
          </a:xfrm>
          <a:prstGeom prst="rect">
            <a:avLst/>
          </a:prstGeom>
          <a:noFill/>
        </p:spPr>
        <p:txBody>
          <a:bodyPr wrap="square">
            <a:spAutoFit/>
          </a:bodyPr>
          <a:lstStyle/>
          <a:p>
            <a:r>
              <a:rPr lang="pl-PL" sz="1600" b="1" dirty="0">
                <a:solidFill>
                  <a:schemeClr val="bg1"/>
                </a:solidFill>
              </a:rPr>
              <a:t>ODRA</a:t>
            </a:r>
            <a:endParaRPr lang="pl-PL" sz="1600" dirty="0">
              <a:solidFill>
                <a:schemeClr val="bg1"/>
              </a:solidFill>
            </a:endParaRPr>
          </a:p>
        </p:txBody>
      </p:sp>
      <p:sp>
        <p:nvSpPr>
          <p:cNvPr id="29" name="pole tekstowe 28">
            <a:extLst>
              <a:ext uri="{FF2B5EF4-FFF2-40B4-BE49-F238E27FC236}">
                <a16:creationId xmlns:a16="http://schemas.microsoft.com/office/drawing/2014/main" id="{688AFD4C-B7D9-4AF0-358E-B6DED3D3CC40}"/>
              </a:ext>
            </a:extLst>
          </p:cNvPr>
          <p:cNvSpPr txBox="1"/>
          <p:nvPr/>
        </p:nvSpPr>
        <p:spPr>
          <a:xfrm>
            <a:off x="10323345" y="5276841"/>
            <a:ext cx="1606731" cy="338554"/>
          </a:xfrm>
          <a:prstGeom prst="rect">
            <a:avLst/>
          </a:prstGeom>
          <a:noFill/>
        </p:spPr>
        <p:txBody>
          <a:bodyPr wrap="square">
            <a:spAutoFit/>
          </a:bodyPr>
          <a:lstStyle/>
          <a:p>
            <a:r>
              <a:rPr lang="pl-PL" sz="1600" b="1" dirty="0">
                <a:solidFill>
                  <a:srgbClr val="FF0000"/>
                </a:solidFill>
                <a:latin typeface="Times New Roman" panose="02020603050405020304" pitchFamily="18" charset="0"/>
                <a:cs typeface="Times New Roman" panose="02020603050405020304" pitchFamily="18" charset="0"/>
              </a:rPr>
              <a:t>Miedonia - 166</a:t>
            </a:r>
          </a:p>
        </p:txBody>
      </p:sp>
      <p:sp>
        <p:nvSpPr>
          <p:cNvPr id="30" name="Strzałka w prawo 1">
            <a:extLst>
              <a:ext uri="{FF2B5EF4-FFF2-40B4-BE49-F238E27FC236}">
                <a16:creationId xmlns:a16="http://schemas.microsoft.com/office/drawing/2014/main" id="{829E272C-CBD8-5AAE-4444-4B53534F4E88}"/>
              </a:ext>
            </a:extLst>
          </p:cNvPr>
          <p:cNvSpPr>
            <a:spLocks noChangeArrowheads="1"/>
          </p:cNvSpPr>
          <p:nvPr/>
        </p:nvSpPr>
        <p:spPr bwMode="auto">
          <a:xfrm flipV="1">
            <a:off x="10995949" y="6573950"/>
            <a:ext cx="276785" cy="199887"/>
          </a:xfrm>
          <a:prstGeom prst="rightArrow">
            <a:avLst>
              <a:gd name="adj1" fmla="val 50000"/>
              <a:gd name="adj2" fmla="val 44850"/>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dirty="0"/>
          </a:p>
        </p:txBody>
      </p:sp>
      <p:sp>
        <p:nvSpPr>
          <p:cNvPr id="32" name="Strzałka w prawo 1">
            <a:extLst>
              <a:ext uri="{FF2B5EF4-FFF2-40B4-BE49-F238E27FC236}">
                <a16:creationId xmlns:a16="http://schemas.microsoft.com/office/drawing/2014/main" id="{C6C763C9-B1EB-0197-A8A5-29A282064F53}"/>
              </a:ext>
            </a:extLst>
          </p:cNvPr>
          <p:cNvSpPr>
            <a:spLocks noChangeArrowheads="1"/>
          </p:cNvSpPr>
          <p:nvPr/>
        </p:nvSpPr>
        <p:spPr bwMode="auto">
          <a:xfrm>
            <a:off x="6251584" y="2497470"/>
            <a:ext cx="253973"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34" name="Strzałka w prawo 1">
            <a:extLst>
              <a:ext uri="{FF2B5EF4-FFF2-40B4-BE49-F238E27FC236}">
                <a16:creationId xmlns:a16="http://schemas.microsoft.com/office/drawing/2014/main" id="{9C166541-46B8-6237-784F-7C96A8F75745}"/>
              </a:ext>
            </a:extLst>
          </p:cNvPr>
          <p:cNvSpPr>
            <a:spLocks noChangeArrowheads="1"/>
          </p:cNvSpPr>
          <p:nvPr/>
        </p:nvSpPr>
        <p:spPr bwMode="auto">
          <a:xfrm rot="10800000">
            <a:off x="6174701" y="1889366"/>
            <a:ext cx="253973"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35" name="Strzałka w prawo 1">
            <a:extLst>
              <a:ext uri="{FF2B5EF4-FFF2-40B4-BE49-F238E27FC236}">
                <a16:creationId xmlns:a16="http://schemas.microsoft.com/office/drawing/2014/main" id="{5F169167-71C8-FFF5-DF1B-8BFDBF7311F6}"/>
              </a:ext>
            </a:extLst>
          </p:cNvPr>
          <p:cNvSpPr>
            <a:spLocks noChangeArrowheads="1"/>
          </p:cNvSpPr>
          <p:nvPr/>
        </p:nvSpPr>
        <p:spPr bwMode="auto">
          <a:xfrm rot="10800000">
            <a:off x="11139859" y="6121199"/>
            <a:ext cx="253973"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36" name="pole tekstowe 35">
            <a:extLst>
              <a:ext uri="{FF2B5EF4-FFF2-40B4-BE49-F238E27FC236}">
                <a16:creationId xmlns:a16="http://schemas.microsoft.com/office/drawing/2014/main" id="{EA679307-7379-7EA4-CCD8-909158170993}"/>
              </a:ext>
            </a:extLst>
          </p:cNvPr>
          <p:cNvSpPr txBox="1"/>
          <p:nvPr/>
        </p:nvSpPr>
        <p:spPr>
          <a:xfrm>
            <a:off x="9663081" y="4324344"/>
            <a:ext cx="1685643" cy="338554"/>
          </a:xfrm>
          <a:prstGeom prst="rect">
            <a:avLst/>
          </a:prstGeom>
          <a:noFill/>
        </p:spPr>
        <p:txBody>
          <a:bodyPr wrap="square">
            <a:spAutoFit/>
          </a:bodyPr>
          <a:lstStyle/>
          <a:p>
            <a:r>
              <a:rPr lang="pl-PL" sz="1600" b="1" dirty="0">
                <a:solidFill>
                  <a:schemeClr val="accent1"/>
                </a:solidFill>
                <a:latin typeface="Times New Roman" panose="02020603050405020304" pitchFamily="18" charset="0"/>
                <a:cs typeface="Times New Roman" panose="02020603050405020304" pitchFamily="18" charset="0"/>
              </a:rPr>
              <a:t>90 - </a:t>
            </a:r>
            <a:r>
              <a:rPr lang="pl-PL" sz="1400" b="1" dirty="0">
                <a:solidFill>
                  <a:schemeClr val="accent1"/>
                </a:solidFill>
                <a:latin typeface="Times New Roman" panose="02020603050405020304" pitchFamily="18" charset="0"/>
                <a:cs typeface="Times New Roman" panose="02020603050405020304" pitchFamily="18" charset="0"/>
              </a:rPr>
              <a:t>Mała Panew</a:t>
            </a:r>
          </a:p>
        </p:txBody>
      </p:sp>
      <p:sp>
        <p:nvSpPr>
          <p:cNvPr id="37" name="pole tekstowe 36">
            <a:extLst>
              <a:ext uri="{FF2B5EF4-FFF2-40B4-BE49-F238E27FC236}">
                <a16:creationId xmlns:a16="http://schemas.microsoft.com/office/drawing/2014/main" id="{27381088-2A68-8658-46B5-361922E45D31}"/>
              </a:ext>
            </a:extLst>
          </p:cNvPr>
          <p:cNvSpPr txBox="1"/>
          <p:nvPr/>
        </p:nvSpPr>
        <p:spPr>
          <a:xfrm>
            <a:off x="6915678" y="4267542"/>
            <a:ext cx="1834244" cy="338554"/>
          </a:xfrm>
          <a:prstGeom prst="rect">
            <a:avLst/>
          </a:prstGeom>
          <a:noFill/>
        </p:spPr>
        <p:txBody>
          <a:bodyPr wrap="square">
            <a:spAutoFit/>
          </a:bodyPr>
          <a:lstStyle/>
          <a:p>
            <a:r>
              <a:rPr lang="pl-PL" sz="1400" b="1" dirty="0">
                <a:solidFill>
                  <a:schemeClr val="accent1"/>
                </a:solidFill>
                <a:latin typeface="Times New Roman" panose="02020603050405020304" pitchFamily="18" charset="0"/>
                <a:cs typeface="Times New Roman" panose="02020603050405020304" pitchFamily="18" charset="0"/>
              </a:rPr>
              <a:t>Nysa Kłodzka </a:t>
            </a:r>
            <a:r>
              <a:rPr lang="pl-PL" sz="1600" b="1" dirty="0">
                <a:solidFill>
                  <a:schemeClr val="accent1"/>
                </a:solidFill>
                <a:latin typeface="Times New Roman" panose="02020603050405020304" pitchFamily="18" charset="0"/>
                <a:cs typeface="Times New Roman" panose="02020603050405020304" pitchFamily="18" charset="0"/>
              </a:rPr>
              <a:t>- </a:t>
            </a:r>
            <a:r>
              <a:rPr lang="pl-PL" sz="1600" b="1" dirty="0">
                <a:solidFill>
                  <a:srgbClr val="FF0000"/>
                </a:solidFill>
                <a:latin typeface="Times New Roman" panose="02020603050405020304" pitchFamily="18" charset="0"/>
                <a:cs typeface="Times New Roman" panose="02020603050405020304" pitchFamily="18" charset="0"/>
              </a:rPr>
              <a:t>42</a:t>
            </a:r>
          </a:p>
        </p:txBody>
      </p:sp>
      <p:sp>
        <p:nvSpPr>
          <p:cNvPr id="39" name="pole tekstowe 38">
            <a:extLst>
              <a:ext uri="{FF2B5EF4-FFF2-40B4-BE49-F238E27FC236}">
                <a16:creationId xmlns:a16="http://schemas.microsoft.com/office/drawing/2014/main" id="{D358F98A-904B-0CC4-B4CC-07E9E6273DE8}"/>
              </a:ext>
            </a:extLst>
          </p:cNvPr>
          <p:cNvSpPr txBox="1"/>
          <p:nvPr/>
        </p:nvSpPr>
        <p:spPr>
          <a:xfrm>
            <a:off x="9448137" y="4530828"/>
            <a:ext cx="1026648"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Opole</a:t>
            </a:r>
          </a:p>
        </p:txBody>
      </p:sp>
      <p:sp>
        <p:nvSpPr>
          <p:cNvPr id="40" name="pole tekstowe 39">
            <a:extLst>
              <a:ext uri="{FF2B5EF4-FFF2-40B4-BE49-F238E27FC236}">
                <a16:creationId xmlns:a16="http://schemas.microsoft.com/office/drawing/2014/main" id="{08384C32-E514-6CAA-DD4F-563C34C7D26C}"/>
              </a:ext>
            </a:extLst>
          </p:cNvPr>
          <p:cNvSpPr txBox="1"/>
          <p:nvPr/>
        </p:nvSpPr>
        <p:spPr>
          <a:xfrm>
            <a:off x="7269196" y="4087023"/>
            <a:ext cx="1210921" cy="338554"/>
          </a:xfrm>
          <a:prstGeom prst="rect">
            <a:avLst/>
          </a:prstGeom>
          <a:noFill/>
        </p:spPr>
        <p:txBody>
          <a:bodyPr wrap="square">
            <a:spAutoFit/>
          </a:bodyPr>
          <a:lstStyle/>
          <a:p>
            <a:r>
              <a:rPr lang="pl-PL" sz="1600" b="1" dirty="0">
                <a:solidFill>
                  <a:srgbClr val="FF0000"/>
                </a:solidFill>
                <a:latin typeface="Times New Roman" panose="02020603050405020304" pitchFamily="18" charset="0"/>
                <a:cs typeface="Times New Roman" panose="02020603050405020304" pitchFamily="18" charset="0"/>
              </a:rPr>
              <a:t>Brzeg-109</a:t>
            </a:r>
          </a:p>
        </p:txBody>
      </p:sp>
      <p:sp>
        <p:nvSpPr>
          <p:cNvPr id="41" name="pole tekstowe 40">
            <a:extLst>
              <a:ext uri="{FF2B5EF4-FFF2-40B4-BE49-F238E27FC236}">
                <a16:creationId xmlns:a16="http://schemas.microsoft.com/office/drawing/2014/main" id="{8B399086-B71D-9722-EAF6-F1A0391EF211}"/>
              </a:ext>
            </a:extLst>
          </p:cNvPr>
          <p:cNvSpPr txBox="1"/>
          <p:nvPr/>
        </p:nvSpPr>
        <p:spPr>
          <a:xfrm>
            <a:off x="9229190" y="3379922"/>
            <a:ext cx="697959" cy="338554"/>
          </a:xfrm>
          <a:prstGeom prst="rect">
            <a:avLst/>
          </a:prstGeom>
          <a:noFill/>
        </p:spPr>
        <p:txBody>
          <a:bodyPr wrap="square">
            <a:spAutoFit/>
          </a:bodyPr>
          <a:lstStyle/>
          <a:p>
            <a:r>
              <a:rPr lang="pl-PL" sz="1600" b="1" dirty="0">
                <a:latin typeface="Times New Roman" panose="02020603050405020304" pitchFamily="18" charset="0"/>
                <a:cs typeface="Times New Roman" panose="02020603050405020304" pitchFamily="18" charset="0"/>
              </a:rPr>
              <a:t>Lipki</a:t>
            </a:r>
            <a:endParaRPr lang="pl-PL" sz="1600" dirty="0">
              <a:latin typeface="Times New Roman" panose="02020603050405020304" pitchFamily="18" charset="0"/>
              <a:cs typeface="Times New Roman" panose="02020603050405020304" pitchFamily="18" charset="0"/>
            </a:endParaRPr>
          </a:p>
        </p:txBody>
      </p:sp>
      <p:sp>
        <p:nvSpPr>
          <p:cNvPr id="42" name="pole tekstowe 41">
            <a:extLst>
              <a:ext uri="{FF2B5EF4-FFF2-40B4-BE49-F238E27FC236}">
                <a16:creationId xmlns:a16="http://schemas.microsoft.com/office/drawing/2014/main" id="{C3FC11A4-D538-28D3-6EFC-B8F0CD616B88}"/>
              </a:ext>
            </a:extLst>
          </p:cNvPr>
          <p:cNvSpPr txBox="1"/>
          <p:nvPr/>
        </p:nvSpPr>
        <p:spPr>
          <a:xfrm>
            <a:off x="5043405" y="2370601"/>
            <a:ext cx="1557888" cy="338554"/>
          </a:xfrm>
          <a:prstGeom prst="rect">
            <a:avLst/>
          </a:prstGeom>
          <a:noFill/>
        </p:spPr>
        <p:txBody>
          <a:bodyPr wrap="square">
            <a:spAutoFit/>
          </a:bodyPr>
          <a:lstStyle/>
          <a:p>
            <a:r>
              <a:rPr lang="pl-PL" sz="1600" b="1" dirty="0">
                <a:solidFill>
                  <a:srgbClr val="FF0000"/>
                </a:solidFill>
                <a:latin typeface="Times New Roman" panose="02020603050405020304" pitchFamily="18" charset="0"/>
                <a:cs typeface="Times New Roman" panose="02020603050405020304" pitchFamily="18" charset="0"/>
              </a:rPr>
              <a:t>Ścinawa - 70</a:t>
            </a:r>
          </a:p>
        </p:txBody>
      </p:sp>
      <p:sp>
        <p:nvSpPr>
          <p:cNvPr id="43" name="pole tekstowe 42">
            <a:extLst>
              <a:ext uri="{FF2B5EF4-FFF2-40B4-BE49-F238E27FC236}">
                <a16:creationId xmlns:a16="http://schemas.microsoft.com/office/drawing/2014/main" id="{93F8C29B-91B0-8D85-0D18-FEA3CAE5BBF1}"/>
              </a:ext>
            </a:extLst>
          </p:cNvPr>
          <p:cNvSpPr txBox="1"/>
          <p:nvPr/>
        </p:nvSpPr>
        <p:spPr>
          <a:xfrm>
            <a:off x="6691755" y="3477040"/>
            <a:ext cx="1140015"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Wrocław</a:t>
            </a:r>
          </a:p>
        </p:txBody>
      </p:sp>
      <p:sp>
        <p:nvSpPr>
          <p:cNvPr id="44" name="Strzałka w prawo 1">
            <a:extLst>
              <a:ext uri="{FF2B5EF4-FFF2-40B4-BE49-F238E27FC236}">
                <a16:creationId xmlns:a16="http://schemas.microsoft.com/office/drawing/2014/main" id="{66AD4C35-B7B7-AD20-5CDF-3083222B41AF}"/>
              </a:ext>
            </a:extLst>
          </p:cNvPr>
          <p:cNvSpPr>
            <a:spLocks noChangeArrowheads="1"/>
          </p:cNvSpPr>
          <p:nvPr/>
        </p:nvSpPr>
        <p:spPr bwMode="auto">
          <a:xfrm rot="8754722" flipV="1">
            <a:off x="1453397" y="1314075"/>
            <a:ext cx="3530577"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45" name="pole tekstowe 44">
            <a:extLst>
              <a:ext uri="{FF2B5EF4-FFF2-40B4-BE49-F238E27FC236}">
                <a16:creationId xmlns:a16="http://schemas.microsoft.com/office/drawing/2014/main" id="{9DEBE36E-377D-6A67-DC35-93F03343C2B1}"/>
              </a:ext>
            </a:extLst>
          </p:cNvPr>
          <p:cNvSpPr txBox="1"/>
          <p:nvPr/>
        </p:nvSpPr>
        <p:spPr>
          <a:xfrm>
            <a:off x="4672023" y="134851"/>
            <a:ext cx="1675032" cy="523220"/>
          </a:xfrm>
          <a:prstGeom prst="rect">
            <a:avLst/>
          </a:prstGeom>
          <a:noFill/>
        </p:spPr>
        <p:txBody>
          <a:bodyPr wrap="square">
            <a:spAutoFit/>
          </a:bodyPr>
          <a:lstStyle/>
          <a:p>
            <a:r>
              <a:rPr lang="pl-PL" sz="1600" b="1" dirty="0">
                <a:solidFill>
                  <a:srgbClr val="FF0000"/>
                </a:solidFill>
              </a:rPr>
              <a:t>6 - Gozdowice </a:t>
            </a:r>
            <a:r>
              <a:rPr lang="pl-PL" sz="1200" b="1" dirty="0">
                <a:solidFill>
                  <a:srgbClr val="FF0000"/>
                </a:solidFill>
              </a:rPr>
              <a:t>(ujście do Bałtyku) </a:t>
            </a:r>
          </a:p>
        </p:txBody>
      </p:sp>
      <p:sp>
        <p:nvSpPr>
          <p:cNvPr id="47" name="pole tekstowe 46">
            <a:extLst>
              <a:ext uri="{FF2B5EF4-FFF2-40B4-BE49-F238E27FC236}">
                <a16:creationId xmlns:a16="http://schemas.microsoft.com/office/drawing/2014/main" id="{A7948222-77FA-A489-96CD-4277A5EC6037}"/>
              </a:ext>
            </a:extLst>
          </p:cNvPr>
          <p:cNvSpPr txBox="1"/>
          <p:nvPr/>
        </p:nvSpPr>
        <p:spPr>
          <a:xfrm>
            <a:off x="7348987" y="2535975"/>
            <a:ext cx="2512248" cy="338554"/>
          </a:xfrm>
          <a:prstGeom prst="rect">
            <a:avLst/>
          </a:prstGeom>
          <a:noFill/>
        </p:spPr>
        <p:txBody>
          <a:bodyPr wrap="square">
            <a:spAutoFit/>
          </a:bodyPr>
          <a:lstStyle/>
          <a:p>
            <a:r>
              <a:rPr lang="pl-PL" sz="1200" b="1" dirty="0">
                <a:latin typeface="Times New Roman" panose="02020603050405020304" pitchFamily="18" charset="0"/>
                <a:cs typeface="Times New Roman" panose="02020603050405020304" pitchFamily="18" charset="0"/>
              </a:rPr>
              <a:t>DEKANTACJA</a:t>
            </a:r>
            <a:r>
              <a:rPr lang="pl-PL" sz="1400" b="1" dirty="0">
                <a:latin typeface="Times New Roman" panose="02020603050405020304" pitchFamily="18" charset="0"/>
                <a:cs typeface="Times New Roman" panose="02020603050405020304" pitchFamily="18" charset="0"/>
              </a:rPr>
              <a:t> </a:t>
            </a:r>
            <a:r>
              <a:rPr lang="pl-PL" sz="1600" b="1" dirty="0">
                <a:latin typeface="Times New Roman" panose="02020603050405020304" pitchFamily="18" charset="0"/>
                <a:cs typeface="Times New Roman" panose="02020603050405020304" pitchFamily="18" charset="0"/>
              </a:rPr>
              <a:t>-</a:t>
            </a:r>
            <a:r>
              <a:rPr lang="pl-PL" sz="1600" b="1" dirty="0">
                <a:solidFill>
                  <a:srgbClr val="FF0000"/>
                </a:solidFill>
                <a:latin typeface="Times New Roman" panose="02020603050405020304" pitchFamily="18" charset="0"/>
                <a:cs typeface="Times New Roman" panose="02020603050405020304" pitchFamily="18" charset="0"/>
              </a:rPr>
              <a:t>39 mg/l</a:t>
            </a:r>
          </a:p>
        </p:txBody>
      </p:sp>
      <p:sp>
        <p:nvSpPr>
          <p:cNvPr id="27" name="Line 9">
            <a:extLst>
              <a:ext uri="{FF2B5EF4-FFF2-40B4-BE49-F238E27FC236}">
                <a16:creationId xmlns:a16="http://schemas.microsoft.com/office/drawing/2014/main" id="{E464ED0F-F2B3-2308-DFFA-87BFA69265A2}"/>
              </a:ext>
            </a:extLst>
          </p:cNvPr>
          <p:cNvSpPr>
            <a:spLocks noChangeShapeType="1"/>
          </p:cNvSpPr>
          <p:nvPr/>
        </p:nvSpPr>
        <p:spPr bwMode="auto">
          <a:xfrm flipH="1" flipV="1">
            <a:off x="6731746" y="2345250"/>
            <a:ext cx="2028220" cy="1733650"/>
          </a:xfrm>
          <a:prstGeom prst="line">
            <a:avLst/>
          </a:prstGeom>
          <a:noFill/>
          <a:ln w="762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sz="1350" b="1" dirty="0"/>
          </a:p>
        </p:txBody>
      </p:sp>
      <p:sp>
        <p:nvSpPr>
          <p:cNvPr id="38" name="pole tekstowe 37">
            <a:extLst>
              <a:ext uri="{FF2B5EF4-FFF2-40B4-BE49-F238E27FC236}">
                <a16:creationId xmlns:a16="http://schemas.microsoft.com/office/drawing/2014/main" id="{52939C01-CE76-9018-9D17-E797993E87F2}"/>
              </a:ext>
            </a:extLst>
          </p:cNvPr>
          <p:cNvSpPr txBox="1"/>
          <p:nvPr/>
        </p:nvSpPr>
        <p:spPr>
          <a:xfrm>
            <a:off x="6957827" y="4460013"/>
            <a:ext cx="971121" cy="276999"/>
          </a:xfrm>
          <a:prstGeom prst="rect">
            <a:avLst/>
          </a:prstGeom>
          <a:noFill/>
        </p:spPr>
        <p:txBody>
          <a:bodyPr wrap="square">
            <a:spAutoFit/>
          </a:bodyPr>
          <a:lstStyle/>
          <a:p>
            <a:r>
              <a:rPr lang="pl-PL" sz="1200" b="1" dirty="0">
                <a:latin typeface="Times New Roman" panose="02020603050405020304" pitchFamily="18" charset="0"/>
                <a:cs typeface="Times New Roman" panose="02020603050405020304" pitchFamily="18" charset="0"/>
              </a:rPr>
              <a:t>Q=190 m3/s</a:t>
            </a:r>
            <a:endParaRPr lang="pl-PL" sz="1200" dirty="0">
              <a:latin typeface="Times New Roman" panose="02020603050405020304" pitchFamily="18" charset="0"/>
              <a:cs typeface="Times New Roman" panose="02020603050405020304" pitchFamily="18" charset="0"/>
            </a:endParaRPr>
          </a:p>
        </p:txBody>
      </p:sp>
      <p:sp>
        <p:nvSpPr>
          <p:cNvPr id="49" name="pole tekstowe 48">
            <a:extLst>
              <a:ext uri="{FF2B5EF4-FFF2-40B4-BE49-F238E27FC236}">
                <a16:creationId xmlns:a16="http://schemas.microsoft.com/office/drawing/2014/main" id="{1369B688-6A29-79EF-F6A8-A8BEB9C1D23B}"/>
              </a:ext>
            </a:extLst>
          </p:cNvPr>
          <p:cNvSpPr txBox="1"/>
          <p:nvPr/>
        </p:nvSpPr>
        <p:spPr>
          <a:xfrm>
            <a:off x="5876197" y="2718124"/>
            <a:ext cx="903412" cy="523220"/>
          </a:xfrm>
          <a:prstGeom prst="rect">
            <a:avLst/>
          </a:prstGeom>
          <a:noFill/>
        </p:spPr>
        <p:txBody>
          <a:bodyPr wrap="square">
            <a:spAutoFit/>
          </a:bodyPr>
          <a:lstStyle/>
          <a:p>
            <a:r>
              <a:rPr lang="pl-PL" sz="1400" b="1" dirty="0">
                <a:solidFill>
                  <a:schemeClr val="accent1"/>
                </a:solidFill>
                <a:latin typeface="Times New Roman" panose="02020603050405020304" pitchFamily="18" charset="0"/>
                <a:cs typeface="Times New Roman" panose="02020603050405020304" pitchFamily="18" charset="0"/>
              </a:rPr>
              <a:t>Kaczawa (</a:t>
            </a:r>
            <a:r>
              <a:rPr lang="pl-PL" sz="1200" b="1" dirty="0">
                <a:latin typeface="Times New Roman" panose="02020603050405020304" pitchFamily="18" charset="0"/>
                <a:cs typeface="Times New Roman" panose="02020603050405020304" pitchFamily="18" charset="0"/>
              </a:rPr>
              <a:t>miedź)</a:t>
            </a:r>
            <a:endParaRPr lang="pl-PL" sz="1200" dirty="0"/>
          </a:p>
        </p:txBody>
      </p:sp>
      <p:sp>
        <p:nvSpPr>
          <p:cNvPr id="48" name="Strzałka w prawo 1">
            <a:extLst>
              <a:ext uri="{FF2B5EF4-FFF2-40B4-BE49-F238E27FC236}">
                <a16:creationId xmlns:a16="http://schemas.microsoft.com/office/drawing/2014/main" id="{80121E7B-AE77-24D5-AF62-BAC6AF0C7BF7}"/>
              </a:ext>
            </a:extLst>
          </p:cNvPr>
          <p:cNvSpPr>
            <a:spLocks noChangeArrowheads="1"/>
          </p:cNvSpPr>
          <p:nvPr/>
        </p:nvSpPr>
        <p:spPr bwMode="auto">
          <a:xfrm rot="10800000">
            <a:off x="10532833" y="5590230"/>
            <a:ext cx="253973"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50" name="pole tekstowe 49">
            <a:extLst>
              <a:ext uri="{FF2B5EF4-FFF2-40B4-BE49-F238E27FC236}">
                <a16:creationId xmlns:a16="http://schemas.microsoft.com/office/drawing/2014/main" id="{DEA563B9-5FD6-90F4-43CE-9BC1A81B5372}"/>
              </a:ext>
            </a:extLst>
          </p:cNvPr>
          <p:cNvSpPr txBox="1"/>
          <p:nvPr/>
        </p:nvSpPr>
        <p:spPr>
          <a:xfrm>
            <a:off x="9246590" y="4114509"/>
            <a:ext cx="1127585" cy="307777"/>
          </a:xfrm>
          <a:prstGeom prst="rect">
            <a:avLst/>
          </a:prstGeom>
          <a:noFill/>
        </p:spPr>
        <p:txBody>
          <a:bodyPr wrap="square">
            <a:spAutoFit/>
          </a:bodyPr>
          <a:lstStyle/>
          <a:p>
            <a:r>
              <a:rPr lang="pl-PL" sz="1400" b="1" dirty="0">
                <a:solidFill>
                  <a:schemeClr val="accent1"/>
                </a:solidFill>
                <a:latin typeface="Times New Roman" panose="02020603050405020304" pitchFamily="18" charset="0"/>
                <a:cs typeface="Times New Roman" panose="02020603050405020304" pitchFamily="18" charset="0"/>
              </a:rPr>
              <a:t>Stobrawa</a:t>
            </a:r>
          </a:p>
        </p:txBody>
      </p:sp>
      <p:sp>
        <p:nvSpPr>
          <p:cNvPr id="51" name="Strzałka w prawo 1">
            <a:extLst>
              <a:ext uri="{FF2B5EF4-FFF2-40B4-BE49-F238E27FC236}">
                <a16:creationId xmlns:a16="http://schemas.microsoft.com/office/drawing/2014/main" id="{B716AB86-5A21-F8F2-48B2-B94327E56840}"/>
              </a:ext>
            </a:extLst>
          </p:cNvPr>
          <p:cNvSpPr>
            <a:spLocks noChangeArrowheads="1"/>
          </p:cNvSpPr>
          <p:nvPr/>
        </p:nvSpPr>
        <p:spPr bwMode="auto">
          <a:xfrm rot="10800000">
            <a:off x="7817212" y="3264325"/>
            <a:ext cx="253973"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53" name="pole tekstowe 52">
            <a:extLst>
              <a:ext uri="{FF2B5EF4-FFF2-40B4-BE49-F238E27FC236}">
                <a16:creationId xmlns:a16="http://schemas.microsoft.com/office/drawing/2014/main" id="{C84AA682-4A96-8A86-6C62-44ADA16AEEE3}"/>
              </a:ext>
            </a:extLst>
          </p:cNvPr>
          <p:cNvSpPr txBox="1"/>
          <p:nvPr/>
        </p:nvSpPr>
        <p:spPr>
          <a:xfrm>
            <a:off x="8041319" y="3122661"/>
            <a:ext cx="1127585" cy="307777"/>
          </a:xfrm>
          <a:prstGeom prst="rect">
            <a:avLst/>
          </a:prstGeom>
          <a:noFill/>
        </p:spPr>
        <p:txBody>
          <a:bodyPr wrap="square">
            <a:spAutoFit/>
          </a:bodyPr>
          <a:lstStyle/>
          <a:p>
            <a:r>
              <a:rPr lang="pl-PL" sz="1400" b="1" dirty="0">
                <a:solidFill>
                  <a:schemeClr val="accent1"/>
                </a:solidFill>
                <a:latin typeface="Times New Roman" panose="02020603050405020304" pitchFamily="18" charset="0"/>
                <a:cs typeface="Times New Roman" panose="02020603050405020304" pitchFamily="18" charset="0"/>
              </a:rPr>
              <a:t>Widawa</a:t>
            </a:r>
          </a:p>
        </p:txBody>
      </p:sp>
      <p:sp>
        <p:nvSpPr>
          <p:cNvPr id="54" name="pole tekstowe 53">
            <a:extLst>
              <a:ext uri="{FF2B5EF4-FFF2-40B4-BE49-F238E27FC236}">
                <a16:creationId xmlns:a16="http://schemas.microsoft.com/office/drawing/2014/main" id="{687E323C-5C6A-D4DE-3B2F-549ED34FCF16}"/>
              </a:ext>
            </a:extLst>
          </p:cNvPr>
          <p:cNvSpPr txBox="1"/>
          <p:nvPr/>
        </p:nvSpPr>
        <p:spPr>
          <a:xfrm>
            <a:off x="7421957" y="3848585"/>
            <a:ext cx="933984" cy="307777"/>
          </a:xfrm>
          <a:prstGeom prst="rect">
            <a:avLst/>
          </a:prstGeom>
          <a:noFill/>
        </p:spPr>
        <p:txBody>
          <a:bodyPr wrap="square">
            <a:spAutoFit/>
          </a:bodyPr>
          <a:lstStyle/>
          <a:p>
            <a:r>
              <a:rPr lang="pl-PL" sz="1400" b="1" dirty="0">
                <a:latin typeface="Times New Roman" panose="02020603050405020304" pitchFamily="18" charset="0"/>
                <a:cs typeface="Times New Roman" panose="02020603050405020304" pitchFamily="18" charset="0"/>
              </a:rPr>
              <a:t>Oława</a:t>
            </a:r>
          </a:p>
        </p:txBody>
      </p:sp>
      <p:sp>
        <p:nvSpPr>
          <p:cNvPr id="55" name="pole tekstowe 54">
            <a:extLst>
              <a:ext uri="{FF2B5EF4-FFF2-40B4-BE49-F238E27FC236}">
                <a16:creationId xmlns:a16="http://schemas.microsoft.com/office/drawing/2014/main" id="{87E6A7C7-D490-2628-3159-164C7A766046}"/>
              </a:ext>
            </a:extLst>
          </p:cNvPr>
          <p:cNvSpPr txBox="1"/>
          <p:nvPr/>
        </p:nvSpPr>
        <p:spPr>
          <a:xfrm>
            <a:off x="10416069" y="4511866"/>
            <a:ext cx="856665" cy="215444"/>
          </a:xfrm>
          <a:prstGeom prst="rect">
            <a:avLst/>
          </a:prstGeom>
          <a:noFill/>
        </p:spPr>
        <p:txBody>
          <a:bodyPr wrap="square">
            <a:spAutoFit/>
          </a:bodyPr>
          <a:lstStyle/>
          <a:p>
            <a:r>
              <a:rPr lang="pl-PL" sz="800" b="1" dirty="0">
                <a:solidFill>
                  <a:schemeClr val="accent1"/>
                </a:solidFill>
                <a:latin typeface="Times New Roman" panose="02020603050405020304" pitchFamily="18" charset="0"/>
                <a:cs typeface="Times New Roman" panose="02020603050405020304" pitchFamily="18" charset="0"/>
              </a:rPr>
              <a:t>Jez. Turawskie</a:t>
            </a:r>
          </a:p>
        </p:txBody>
      </p:sp>
      <p:sp>
        <p:nvSpPr>
          <p:cNvPr id="56" name="Line 9">
            <a:extLst>
              <a:ext uri="{FF2B5EF4-FFF2-40B4-BE49-F238E27FC236}">
                <a16:creationId xmlns:a16="http://schemas.microsoft.com/office/drawing/2014/main" id="{3076BAF3-E4F2-C638-A748-3A254935AE13}"/>
              </a:ext>
            </a:extLst>
          </p:cNvPr>
          <p:cNvSpPr>
            <a:spLocks noChangeShapeType="1"/>
          </p:cNvSpPr>
          <p:nvPr/>
        </p:nvSpPr>
        <p:spPr bwMode="auto">
          <a:xfrm flipH="1" flipV="1">
            <a:off x="8485667" y="4276839"/>
            <a:ext cx="1709574" cy="1391372"/>
          </a:xfrm>
          <a:prstGeom prst="line">
            <a:avLst/>
          </a:prstGeom>
          <a:noFill/>
          <a:ln w="762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sz="1350" b="1" dirty="0"/>
          </a:p>
        </p:txBody>
      </p:sp>
      <p:sp>
        <p:nvSpPr>
          <p:cNvPr id="57" name="pole tekstowe 56">
            <a:extLst>
              <a:ext uri="{FF2B5EF4-FFF2-40B4-BE49-F238E27FC236}">
                <a16:creationId xmlns:a16="http://schemas.microsoft.com/office/drawing/2014/main" id="{8DEAAEDC-33C7-C2E0-31CA-F29B9F798F26}"/>
              </a:ext>
            </a:extLst>
          </p:cNvPr>
          <p:cNvSpPr txBox="1"/>
          <p:nvPr/>
        </p:nvSpPr>
        <p:spPr>
          <a:xfrm>
            <a:off x="7821358" y="5259682"/>
            <a:ext cx="2097912" cy="338554"/>
          </a:xfrm>
          <a:prstGeom prst="rect">
            <a:avLst/>
          </a:prstGeom>
          <a:noFill/>
        </p:spPr>
        <p:txBody>
          <a:bodyPr wrap="square">
            <a:spAutoFit/>
          </a:bodyPr>
          <a:lstStyle/>
          <a:p>
            <a:r>
              <a:rPr lang="pl-PL" sz="1200" b="1" dirty="0">
                <a:latin typeface="Times New Roman" panose="02020603050405020304" pitchFamily="18" charset="0"/>
                <a:cs typeface="Times New Roman" panose="02020603050405020304" pitchFamily="18" charset="0"/>
              </a:rPr>
              <a:t>DEKANTACJA </a:t>
            </a:r>
            <a:r>
              <a:rPr lang="pl-PL" sz="1600" b="1" dirty="0">
                <a:solidFill>
                  <a:srgbClr val="FF0000"/>
                </a:solidFill>
                <a:latin typeface="Times New Roman" panose="02020603050405020304" pitchFamily="18" charset="0"/>
                <a:cs typeface="Times New Roman" panose="02020603050405020304" pitchFamily="18" charset="0"/>
              </a:rPr>
              <a:t>-57 mg/l</a:t>
            </a:r>
          </a:p>
        </p:txBody>
      </p:sp>
      <p:sp>
        <p:nvSpPr>
          <p:cNvPr id="58" name="pole tekstowe 57">
            <a:extLst>
              <a:ext uri="{FF2B5EF4-FFF2-40B4-BE49-F238E27FC236}">
                <a16:creationId xmlns:a16="http://schemas.microsoft.com/office/drawing/2014/main" id="{2857BC1A-959D-9EB5-9DC9-6555DFC93EB0}"/>
              </a:ext>
            </a:extLst>
          </p:cNvPr>
          <p:cNvSpPr txBox="1"/>
          <p:nvPr/>
        </p:nvSpPr>
        <p:spPr>
          <a:xfrm>
            <a:off x="10367601" y="4204032"/>
            <a:ext cx="946969" cy="276999"/>
          </a:xfrm>
          <a:prstGeom prst="rect">
            <a:avLst/>
          </a:prstGeom>
          <a:noFill/>
        </p:spPr>
        <p:txBody>
          <a:bodyPr wrap="square">
            <a:spAutoFit/>
          </a:bodyPr>
          <a:lstStyle/>
          <a:p>
            <a:r>
              <a:rPr lang="pl-PL" sz="1200" b="1" dirty="0">
                <a:latin typeface="Times New Roman" panose="02020603050405020304" pitchFamily="18" charset="0"/>
                <a:cs typeface="Times New Roman" panose="02020603050405020304" pitchFamily="18" charset="0"/>
              </a:rPr>
              <a:t>(rolnictwo)</a:t>
            </a:r>
          </a:p>
        </p:txBody>
      </p:sp>
      <p:sp>
        <p:nvSpPr>
          <p:cNvPr id="59" name="Strzałka w prawo 1">
            <a:extLst>
              <a:ext uri="{FF2B5EF4-FFF2-40B4-BE49-F238E27FC236}">
                <a16:creationId xmlns:a16="http://schemas.microsoft.com/office/drawing/2014/main" id="{184166EB-8011-AF5B-604B-E02B9AACD5B8}"/>
              </a:ext>
            </a:extLst>
          </p:cNvPr>
          <p:cNvSpPr>
            <a:spLocks noChangeArrowheads="1"/>
          </p:cNvSpPr>
          <p:nvPr/>
        </p:nvSpPr>
        <p:spPr bwMode="auto">
          <a:xfrm>
            <a:off x="9143104" y="4950554"/>
            <a:ext cx="229185"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31" name="Strzałka w prawo 1">
            <a:extLst>
              <a:ext uri="{FF2B5EF4-FFF2-40B4-BE49-F238E27FC236}">
                <a16:creationId xmlns:a16="http://schemas.microsoft.com/office/drawing/2014/main" id="{76B45675-9DD6-4ACE-0164-9E5DA0F9B4B9}"/>
              </a:ext>
            </a:extLst>
          </p:cNvPr>
          <p:cNvSpPr>
            <a:spLocks noChangeArrowheads="1"/>
          </p:cNvSpPr>
          <p:nvPr/>
        </p:nvSpPr>
        <p:spPr bwMode="auto">
          <a:xfrm rot="20775754">
            <a:off x="4430801" y="5311661"/>
            <a:ext cx="253973"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60" name="pole tekstowe 59">
            <a:extLst>
              <a:ext uri="{FF2B5EF4-FFF2-40B4-BE49-F238E27FC236}">
                <a16:creationId xmlns:a16="http://schemas.microsoft.com/office/drawing/2014/main" id="{EFEE7486-0209-8A38-71E0-EA8AF718C700}"/>
              </a:ext>
            </a:extLst>
          </p:cNvPr>
          <p:cNvSpPr txBox="1"/>
          <p:nvPr/>
        </p:nvSpPr>
        <p:spPr>
          <a:xfrm>
            <a:off x="3529267" y="5215027"/>
            <a:ext cx="947849" cy="276999"/>
          </a:xfrm>
          <a:prstGeom prst="rect">
            <a:avLst/>
          </a:prstGeom>
          <a:noFill/>
        </p:spPr>
        <p:txBody>
          <a:bodyPr wrap="square">
            <a:spAutoFit/>
          </a:bodyPr>
          <a:lstStyle/>
          <a:p>
            <a:r>
              <a:rPr lang="pl-PL" sz="1200" b="1" dirty="0"/>
              <a:t>Krapkowice</a:t>
            </a:r>
          </a:p>
        </p:txBody>
      </p:sp>
      <p:sp>
        <p:nvSpPr>
          <p:cNvPr id="61" name="pole tekstowe 60">
            <a:extLst>
              <a:ext uri="{FF2B5EF4-FFF2-40B4-BE49-F238E27FC236}">
                <a16:creationId xmlns:a16="http://schemas.microsoft.com/office/drawing/2014/main" id="{6B6BD27D-DA2C-4283-14E8-86AA230B89EA}"/>
              </a:ext>
            </a:extLst>
          </p:cNvPr>
          <p:cNvSpPr txBox="1"/>
          <p:nvPr/>
        </p:nvSpPr>
        <p:spPr>
          <a:xfrm>
            <a:off x="8240727" y="4936725"/>
            <a:ext cx="1102324" cy="307777"/>
          </a:xfrm>
          <a:prstGeom prst="rect">
            <a:avLst/>
          </a:prstGeom>
          <a:noFill/>
        </p:spPr>
        <p:txBody>
          <a:bodyPr wrap="square">
            <a:spAutoFit/>
          </a:bodyPr>
          <a:lstStyle/>
          <a:p>
            <a:r>
              <a:rPr lang="pl-PL" sz="1400" b="1" dirty="0"/>
              <a:t>Krapkowice</a:t>
            </a:r>
          </a:p>
        </p:txBody>
      </p:sp>
      <p:sp>
        <p:nvSpPr>
          <p:cNvPr id="62" name="Strzałka w prawo 1">
            <a:extLst>
              <a:ext uri="{FF2B5EF4-FFF2-40B4-BE49-F238E27FC236}">
                <a16:creationId xmlns:a16="http://schemas.microsoft.com/office/drawing/2014/main" id="{21418875-A79B-1362-3B00-C6415CE17A33}"/>
              </a:ext>
            </a:extLst>
          </p:cNvPr>
          <p:cNvSpPr>
            <a:spLocks noChangeArrowheads="1"/>
          </p:cNvSpPr>
          <p:nvPr/>
        </p:nvSpPr>
        <p:spPr bwMode="auto">
          <a:xfrm>
            <a:off x="9252687" y="5084006"/>
            <a:ext cx="314824"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dirty="0"/>
          </a:p>
        </p:txBody>
      </p:sp>
      <p:sp>
        <p:nvSpPr>
          <p:cNvPr id="63" name="pole tekstowe 62">
            <a:extLst>
              <a:ext uri="{FF2B5EF4-FFF2-40B4-BE49-F238E27FC236}">
                <a16:creationId xmlns:a16="http://schemas.microsoft.com/office/drawing/2014/main" id="{F1A4E413-6677-84C4-FD67-E629500F2132}"/>
              </a:ext>
            </a:extLst>
          </p:cNvPr>
          <p:cNvSpPr txBox="1"/>
          <p:nvPr/>
        </p:nvSpPr>
        <p:spPr>
          <a:xfrm>
            <a:off x="9919270" y="6359147"/>
            <a:ext cx="1419750" cy="307777"/>
          </a:xfrm>
          <a:prstGeom prst="rect">
            <a:avLst/>
          </a:prstGeom>
          <a:noFill/>
        </p:spPr>
        <p:txBody>
          <a:bodyPr wrap="square">
            <a:spAutoFit/>
          </a:bodyPr>
          <a:lstStyle/>
          <a:p>
            <a:r>
              <a:rPr lang="pl-PL" sz="1400" b="1" dirty="0"/>
              <a:t>Chałupki-granica</a:t>
            </a:r>
          </a:p>
        </p:txBody>
      </p:sp>
      <p:sp>
        <p:nvSpPr>
          <p:cNvPr id="64" name="pole tekstowe 63">
            <a:extLst>
              <a:ext uri="{FF2B5EF4-FFF2-40B4-BE49-F238E27FC236}">
                <a16:creationId xmlns:a16="http://schemas.microsoft.com/office/drawing/2014/main" id="{B0625A07-A543-6EDD-6942-57DB1073EB01}"/>
              </a:ext>
            </a:extLst>
          </p:cNvPr>
          <p:cNvSpPr txBox="1"/>
          <p:nvPr/>
        </p:nvSpPr>
        <p:spPr>
          <a:xfrm>
            <a:off x="11375564" y="6001197"/>
            <a:ext cx="861751" cy="276999"/>
          </a:xfrm>
          <a:prstGeom prst="rect">
            <a:avLst/>
          </a:prstGeom>
          <a:noFill/>
        </p:spPr>
        <p:txBody>
          <a:bodyPr wrap="square">
            <a:spAutoFit/>
          </a:bodyPr>
          <a:lstStyle/>
          <a:p>
            <a:r>
              <a:rPr lang="pl-PL" sz="1200" b="1" dirty="0">
                <a:latin typeface="Times New Roman" panose="02020603050405020304" pitchFamily="18" charset="0"/>
                <a:cs typeface="Times New Roman" panose="02020603050405020304" pitchFamily="18" charset="0"/>
              </a:rPr>
              <a:t>Olza-O</a:t>
            </a:r>
            <a:r>
              <a:rPr lang="pl-PL" sz="1200" b="1" dirty="0">
                <a:solidFill>
                  <a:schemeClr val="accent1"/>
                </a:solidFill>
                <a:latin typeface="Times New Roman" panose="02020603050405020304" pitchFamily="18" charset="0"/>
                <a:cs typeface="Times New Roman" panose="02020603050405020304" pitchFamily="18" charset="0"/>
              </a:rPr>
              <a:t>lza</a:t>
            </a:r>
          </a:p>
        </p:txBody>
      </p:sp>
      <p:sp>
        <p:nvSpPr>
          <p:cNvPr id="65" name="pole tekstowe 64">
            <a:extLst>
              <a:ext uri="{FF2B5EF4-FFF2-40B4-BE49-F238E27FC236}">
                <a16:creationId xmlns:a16="http://schemas.microsoft.com/office/drawing/2014/main" id="{1BA038EC-F048-146D-FBB1-0993E2A1D4D5}"/>
              </a:ext>
            </a:extLst>
          </p:cNvPr>
          <p:cNvSpPr txBox="1"/>
          <p:nvPr/>
        </p:nvSpPr>
        <p:spPr>
          <a:xfrm>
            <a:off x="11108254" y="5729172"/>
            <a:ext cx="1185751" cy="276999"/>
          </a:xfrm>
          <a:prstGeom prst="rect">
            <a:avLst/>
          </a:prstGeom>
          <a:noFill/>
        </p:spPr>
        <p:txBody>
          <a:bodyPr wrap="square">
            <a:spAutoFit/>
          </a:bodyPr>
          <a:lstStyle/>
          <a:p>
            <a:r>
              <a:rPr lang="pl-PL" sz="1200" b="1" dirty="0">
                <a:latin typeface="Times New Roman" panose="02020603050405020304" pitchFamily="18" charset="0"/>
                <a:cs typeface="Times New Roman" panose="02020603050405020304" pitchFamily="18" charset="0"/>
              </a:rPr>
              <a:t>Krzyżanowice</a:t>
            </a:r>
          </a:p>
        </p:txBody>
      </p:sp>
      <p:sp>
        <p:nvSpPr>
          <p:cNvPr id="66" name="Strzałka w prawo 1">
            <a:extLst>
              <a:ext uri="{FF2B5EF4-FFF2-40B4-BE49-F238E27FC236}">
                <a16:creationId xmlns:a16="http://schemas.microsoft.com/office/drawing/2014/main" id="{537188EB-4B6D-69EC-B519-5D8922DE6550}"/>
              </a:ext>
            </a:extLst>
          </p:cNvPr>
          <p:cNvSpPr>
            <a:spLocks noChangeArrowheads="1"/>
          </p:cNvSpPr>
          <p:nvPr/>
        </p:nvSpPr>
        <p:spPr bwMode="auto">
          <a:xfrm rot="10800000">
            <a:off x="10885886" y="5906396"/>
            <a:ext cx="253973"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67" name="pole tekstowe 66">
            <a:extLst>
              <a:ext uri="{FF2B5EF4-FFF2-40B4-BE49-F238E27FC236}">
                <a16:creationId xmlns:a16="http://schemas.microsoft.com/office/drawing/2014/main" id="{C6EE5BC3-6B1A-8B82-16EE-D2DE4678E7AF}"/>
              </a:ext>
            </a:extLst>
          </p:cNvPr>
          <p:cNvSpPr txBox="1"/>
          <p:nvPr/>
        </p:nvSpPr>
        <p:spPr>
          <a:xfrm>
            <a:off x="10765204" y="5446118"/>
            <a:ext cx="1069014" cy="276999"/>
          </a:xfrm>
          <a:prstGeom prst="rect">
            <a:avLst/>
          </a:prstGeom>
          <a:noFill/>
        </p:spPr>
        <p:txBody>
          <a:bodyPr wrap="square">
            <a:spAutoFit/>
          </a:bodyPr>
          <a:lstStyle/>
          <a:p>
            <a:r>
              <a:rPr lang="pl-PL" sz="1200" b="1" dirty="0">
                <a:latin typeface="Times New Roman" panose="02020603050405020304" pitchFamily="18" charset="0"/>
                <a:cs typeface="Times New Roman" panose="02020603050405020304" pitchFamily="18" charset="0"/>
              </a:rPr>
              <a:t>Racibórz</a:t>
            </a:r>
          </a:p>
        </p:txBody>
      </p:sp>
      <p:sp>
        <p:nvSpPr>
          <p:cNvPr id="68" name="Strzałka w prawo 1">
            <a:extLst>
              <a:ext uri="{FF2B5EF4-FFF2-40B4-BE49-F238E27FC236}">
                <a16:creationId xmlns:a16="http://schemas.microsoft.com/office/drawing/2014/main" id="{39E8DD8C-C000-C294-F701-BEB1D463AC35}"/>
              </a:ext>
            </a:extLst>
          </p:cNvPr>
          <p:cNvSpPr>
            <a:spLocks noChangeArrowheads="1"/>
          </p:cNvSpPr>
          <p:nvPr/>
        </p:nvSpPr>
        <p:spPr bwMode="auto">
          <a:xfrm rot="10800000">
            <a:off x="10122390" y="5253981"/>
            <a:ext cx="229185"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69" name="pole tekstowe 68">
            <a:extLst>
              <a:ext uri="{FF2B5EF4-FFF2-40B4-BE49-F238E27FC236}">
                <a16:creationId xmlns:a16="http://schemas.microsoft.com/office/drawing/2014/main" id="{4F08586E-12F9-5E78-BA48-A63389840000}"/>
              </a:ext>
            </a:extLst>
          </p:cNvPr>
          <p:cNvSpPr txBox="1"/>
          <p:nvPr/>
        </p:nvSpPr>
        <p:spPr>
          <a:xfrm>
            <a:off x="10351575" y="5090614"/>
            <a:ext cx="1465932" cy="307777"/>
          </a:xfrm>
          <a:prstGeom prst="rect">
            <a:avLst/>
          </a:prstGeom>
          <a:noFill/>
        </p:spPr>
        <p:txBody>
          <a:bodyPr wrap="square">
            <a:spAutoFit/>
          </a:bodyPr>
          <a:lstStyle/>
          <a:p>
            <a:r>
              <a:rPr lang="pl-PL" sz="1400" b="1" dirty="0"/>
              <a:t>Kędzierzyn-Koźle</a:t>
            </a:r>
          </a:p>
        </p:txBody>
      </p:sp>
      <p:sp>
        <p:nvSpPr>
          <p:cNvPr id="70" name="pole tekstowe 69">
            <a:extLst>
              <a:ext uri="{FF2B5EF4-FFF2-40B4-BE49-F238E27FC236}">
                <a16:creationId xmlns:a16="http://schemas.microsoft.com/office/drawing/2014/main" id="{D7BC0BD8-9A85-5784-CCA6-B9DCE48DB21C}"/>
              </a:ext>
            </a:extLst>
          </p:cNvPr>
          <p:cNvSpPr txBox="1"/>
          <p:nvPr/>
        </p:nvSpPr>
        <p:spPr>
          <a:xfrm>
            <a:off x="7699322" y="2832434"/>
            <a:ext cx="1383897" cy="307777"/>
          </a:xfrm>
          <a:prstGeom prst="rect">
            <a:avLst/>
          </a:prstGeom>
          <a:noFill/>
        </p:spPr>
        <p:txBody>
          <a:bodyPr wrap="square">
            <a:spAutoFit/>
          </a:bodyPr>
          <a:lstStyle/>
          <a:p>
            <a:r>
              <a:rPr lang="pl-PL" sz="1400" b="1" dirty="0"/>
              <a:t>Brzeg Dolny</a:t>
            </a:r>
          </a:p>
        </p:txBody>
      </p:sp>
      <p:sp>
        <p:nvSpPr>
          <p:cNvPr id="71" name="pole tekstowe 70">
            <a:extLst>
              <a:ext uri="{FF2B5EF4-FFF2-40B4-BE49-F238E27FC236}">
                <a16:creationId xmlns:a16="http://schemas.microsoft.com/office/drawing/2014/main" id="{D0ECC305-4DAA-86DF-E078-71B07B28DE9B}"/>
              </a:ext>
            </a:extLst>
          </p:cNvPr>
          <p:cNvSpPr txBox="1"/>
          <p:nvPr/>
        </p:nvSpPr>
        <p:spPr>
          <a:xfrm>
            <a:off x="10308736" y="4916813"/>
            <a:ext cx="1459922" cy="307777"/>
          </a:xfrm>
          <a:prstGeom prst="rect">
            <a:avLst/>
          </a:prstGeom>
          <a:noFill/>
        </p:spPr>
        <p:txBody>
          <a:bodyPr wrap="square">
            <a:spAutoFit/>
          </a:bodyPr>
          <a:lstStyle/>
          <a:p>
            <a:r>
              <a:rPr lang="pl-PL" sz="1400" b="1" dirty="0">
                <a:solidFill>
                  <a:schemeClr val="accent1"/>
                </a:solidFill>
                <a:latin typeface="Times New Roman" panose="02020603050405020304" pitchFamily="18" charset="0"/>
                <a:cs typeface="Times New Roman" panose="02020603050405020304" pitchFamily="18" charset="0"/>
              </a:rPr>
              <a:t>Kanał Gliwicki</a:t>
            </a:r>
          </a:p>
        </p:txBody>
      </p:sp>
      <p:sp>
        <p:nvSpPr>
          <p:cNvPr id="72" name="Strzałka w prawo 1">
            <a:extLst>
              <a:ext uri="{FF2B5EF4-FFF2-40B4-BE49-F238E27FC236}">
                <a16:creationId xmlns:a16="http://schemas.microsoft.com/office/drawing/2014/main" id="{E9D1E02A-9DD0-E5D3-F1D7-B8D13097C484}"/>
              </a:ext>
            </a:extLst>
          </p:cNvPr>
          <p:cNvSpPr>
            <a:spLocks noChangeArrowheads="1"/>
          </p:cNvSpPr>
          <p:nvPr/>
        </p:nvSpPr>
        <p:spPr bwMode="auto">
          <a:xfrm rot="9718017">
            <a:off x="10072553" y="5142867"/>
            <a:ext cx="229185"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73" name="Strzałka w prawo 1">
            <a:extLst>
              <a:ext uri="{FF2B5EF4-FFF2-40B4-BE49-F238E27FC236}">
                <a16:creationId xmlns:a16="http://schemas.microsoft.com/office/drawing/2014/main" id="{037E58F9-0EF1-09B8-0DEF-2C972C682DC5}"/>
              </a:ext>
            </a:extLst>
          </p:cNvPr>
          <p:cNvSpPr>
            <a:spLocks noChangeArrowheads="1"/>
          </p:cNvSpPr>
          <p:nvPr/>
        </p:nvSpPr>
        <p:spPr bwMode="auto">
          <a:xfrm rot="9298103">
            <a:off x="9417461" y="4589014"/>
            <a:ext cx="279998"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dirty="0"/>
          </a:p>
        </p:txBody>
      </p:sp>
      <p:sp>
        <p:nvSpPr>
          <p:cNvPr id="74" name="pole tekstowe 73">
            <a:extLst>
              <a:ext uri="{FF2B5EF4-FFF2-40B4-BE49-F238E27FC236}">
                <a16:creationId xmlns:a16="http://schemas.microsoft.com/office/drawing/2014/main" id="{343154C9-9635-F791-4B0A-153556393BA6}"/>
              </a:ext>
            </a:extLst>
          </p:cNvPr>
          <p:cNvSpPr txBox="1"/>
          <p:nvPr/>
        </p:nvSpPr>
        <p:spPr>
          <a:xfrm>
            <a:off x="8315973" y="4757170"/>
            <a:ext cx="989160" cy="307777"/>
          </a:xfrm>
          <a:prstGeom prst="rect">
            <a:avLst/>
          </a:prstGeom>
          <a:noFill/>
        </p:spPr>
        <p:txBody>
          <a:bodyPr wrap="square">
            <a:spAutoFit/>
          </a:bodyPr>
          <a:lstStyle/>
          <a:p>
            <a:r>
              <a:rPr lang="pl-PL" sz="1400" b="1" dirty="0">
                <a:solidFill>
                  <a:schemeClr val="accent1"/>
                </a:solidFill>
                <a:latin typeface="Times New Roman" panose="02020603050405020304" pitchFamily="18" charset="0"/>
                <a:cs typeface="Times New Roman" panose="02020603050405020304" pitchFamily="18" charset="0"/>
              </a:rPr>
              <a:t>Osobłoga</a:t>
            </a:r>
          </a:p>
        </p:txBody>
      </p:sp>
      <p:sp>
        <p:nvSpPr>
          <p:cNvPr id="75" name="pole tekstowe 74">
            <a:extLst>
              <a:ext uri="{FF2B5EF4-FFF2-40B4-BE49-F238E27FC236}">
                <a16:creationId xmlns:a16="http://schemas.microsoft.com/office/drawing/2014/main" id="{461DE793-8C22-6AF6-846D-E8F34E266F48}"/>
              </a:ext>
            </a:extLst>
          </p:cNvPr>
          <p:cNvSpPr txBox="1"/>
          <p:nvPr/>
        </p:nvSpPr>
        <p:spPr>
          <a:xfrm>
            <a:off x="6909931" y="3699653"/>
            <a:ext cx="760937" cy="307777"/>
          </a:xfrm>
          <a:prstGeom prst="rect">
            <a:avLst/>
          </a:prstGeom>
          <a:noFill/>
        </p:spPr>
        <p:txBody>
          <a:bodyPr wrap="square">
            <a:spAutoFit/>
          </a:bodyPr>
          <a:lstStyle/>
          <a:p>
            <a:r>
              <a:rPr lang="pl-PL" sz="1400" b="1" dirty="0">
                <a:solidFill>
                  <a:schemeClr val="accent1"/>
                </a:solidFill>
                <a:latin typeface="Times New Roman" panose="02020603050405020304" pitchFamily="18" charset="0"/>
                <a:cs typeface="Times New Roman" panose="02020603050405020304" pitchFamily="18" charset="0"/>
              </a:rPr>
              <a:t>Oława</a:t>
            </a:r>
          </a:p>
        </p:txBody>
      </p:sp>
      <p:sp>
        <p:nvSpPr>
          <p:cNvPr id="76" name="Strzałka w prawo 1">
            <a:extLst>
              <a:ext uri="{FF2B5EF4-FFF2-40B4-BE49-F238E27FC236}">
                <a16:creationId xmlns:a16="http://schemas.microsoft.com/office/drawing/2014/main" id="{E0829E75-1B30-CF42-A38B-040EAFBA70A6}"/>
              </a:ext>
            </a:extLst>
          </p:cNvPr>
          <p:cNvSpPr>
            <a:spLocks noChangeArrowheads="1"/>
          </p:cNvSpPr>
          <p:nvPr/>
        </p:nvSpPr>
        <p:spPr bwMode="auto">
          <a:xfrm>
            <a:off x="8306195" y="4223032"/>
            <a:ext cx="253973"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77" name="Strzałka w prawo 1">
            <a:extLst>
              <a:ext uri="{FF2B5EF4-FFF2-40B4-BE49-F238E27FC236}">
                <a16:creationId xmlns:a16="http://schemas.microsoft.com/office/drawing/2014/main" id="{DDB8C6CC-AEBC-B4BB-355D-7F41FF444AFD}"/>
              </a:ext>
            </a:extLst>
          </p:cNvPr>
          <p:cNvSpPr>
            <a:spLocks noChangeArrowheads="1"/>
          </p:cNvSpPr>
          <p:nvPr/>
        </p:nvSpPr>
        <p:spPr bwMode="auto">
          <a:xfrm rot="10800000">
            <a:off x="8972043" y="4287843"/>
            <a:ext cx="253973"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78" name="Strzałka w prawo 1">
            <a:extLst>
              <a:ext uri="{FF2B5EF4-FFF2-40B4-BE49-F238E27FC236}">
                <a16:creationId xmlns:a16="http://schemas.microsoft.com/office/drawing/2014/main" id="{D0D616B6-A1FF-BE77-975D-0E4F93D90E85}"/>
              </a:ext>
            </a:extLst>
          </p:cNvPr>
          <p:cNvSpPr>
            <a:spLocks noChangeArrowheads="1"/>
          </p:cNvSpPr>
          <p:nvPr/>
        </p:nvSpPr>
        <p:spPr bwMode="auto">
          <a:xfrm>
            <a:off x="8507371" y="4403637"/>
            <a:ext cx="253973"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79" name="Strzałka w prawo 1">
            <a:extLst>
              <a:ext uri="{FF2B5EF4-FFF2-40B4-BE49-F238E27FC236}">
                <a16:creationId xmlns:a16="http://schemas.microsoft.com/office/drawing/2014/main" id="{18C80B06-ABC7-48D5-1ADA-2BA1063DEEAE}"/>
              </a:ext>
            </a:extLst>
          </p:cNvPr>
          <p:cNvSpPr>
            <a:spLocks noChangeArrowheads="1"/>
          </p:cNvSpPr>
          <p:nvPr/>
        </p:nvSpPr>
        <p:spPr bwMode="auto">
          <a:xfrm>
            <a:off x="7904403" y="3885316"/>
            <a:ext cx="253973"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80" name="Strzałka w prawo 1">
            <a:extLst>
              <a:ext uri="{FF2B5EF4-FFF2-40B4-BE49-F238E27FC236}">
                <a16:creationId xmlns:a16="http://schemas.microsoft.com/office/drawing/2014/main" id="{48AC953C-CAD9-BF52-094C-D8D2D1EF44F5}"/>
              </a:ext>
            </a:extLst>
          </p:cNvPr>
          <p:cNvSpPr>
            <a:spLocks noChangeArrowheads="1"/>
          </p:cNvSpPr>
          <p:nvPr/>
        </p:nvSpPr>
        <p:spPr bwMode="auto">
          <a:xfrm rot="19789118">
            <a:off x="7509459" y="3751017"/>
            <a:ext cx="253973"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81" name="Strzałka w prawo 1">
            <a:extLst>
              <a:ext uri="{FF2B5EF4-FFF2-40B4-BE49-F238E27FC236}">
                <a16:creationId xmlns:a16="http://schemas.microsoft.com/office/drawing/2014/main" id="{F00CF15C-8B0F-37F4-8F41-88502933CD04}"/>
              </a:ext>
            </a:extLst>
          </p:cNvPr>
          <p:cNvSpPr>
            <a:spLocks noChangeArrowheads="1"/>
          </p:cNvSpPr>
          <p:nvPr/>
        </p:nvSpPr>
        <p:spPr bwMode="auto">
          <a:xfrm rot="10957833">
            <a:off x="7465229" y="2989972"/>
            <a:ext cx="253973"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82" name="Strzałka w prawo 1">
            <a:extLst>
              <a:ext uri="{FF2B5EF4-FFF2-40B4-BE49-F238E27FC236}">
                <a16:creationId xmlns:a16="http://schemas.microsoft.com/office/drawing/2014/main" id="{338C05D3-34C1-4E45-3086-66BFDC9C1CC4}"/>
              </a:ext>
            </a:extLst>
          </p:cNvPr>
          <p:cNvSpPr>
            <a:spLocks noChangeArrowheads="1"/>
          </p:cNvSpPr>
          <p:nvPr/>
        </p:nvSpPr>
        <p:spPr bwMode="auto">
          <a:xfrm>
            <a:off x="6714280" y="2870970"/>
            <a:ext cx="253973"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86" name="pole tekstowe 85">
            <a:extLst>
              <a:ext uri="{FF2B5EF4-FFF2-40B4-BE49-F238E27FC236}">
                <a16:creationId xmlns:a16="http://schemas.microsoft.com/office/drawing/2014/main" id="{F72C72A4-787F-3F9B-6121-F86BA7D6E50D}"/>
              </a:ext>
            </a:extLst>
          </p:cNvPr>
          <p:cNvSpPr txBox="1"/>
          <p:nvPr/>
        </p:nvSpPr>
        <p:spPr>
          <a:xfrm>
            <a:off x="4350484" y="1450140"/>
            <a:ext cx="933984" cy="338554"/>
          </a:xfrm>
          <a:prstGeom prst="rect">
            <a:avLst/>
          </a:prstGeom>
          <a:noFill/>
        </p:spPr>
        <p:txBody>
          <a:bodyPr wrap="square">
            <a:spAutoFit/>
          </a:bodyPr>
          <a:lstStyle/>
          <a:p>
            <a:r>
              <a:rPr lang="pl-PL" sz="1600" b="1" dirty="0">
                <a:latin typeface="Times New Roman" panose="02020603050405020304" pitchFamily="18" charset="0"/>
                <a:cs typeface="Times New Roman" panose="02020603050405020304" pitchFamily="18" charset="0"/>
              </a:rPr>
              <a:t>Głogów</a:t>
            </a:r>
          </a:p>
        </p:txBody>
      </p:sp>
      <p:sp>
        <p:nvSpPr>
          <p:cNvPr id="87" name="pole tekstowe 86">
            <a:extLst>
              <a:ext uri="{FF2B5EF4-FFF2-40B4-BE49-F238E27FC236}">
                <a16:creationId xmlns:a16="http://schemas.microsoft.com/office/drawing/2014/main" id="{952759B2-8696-2D81-34A6-30A2E3987DBF}"/>
              </a:ext>
            </a:extLst>
          </p:cNvPr>
          <p:cNvSpPr txBox="1"/>
          <p:nvPr/>
        </p:nvSpPr>
        <p:spPr>
          <a:xfrm>
            <a:off x="6382040" y="1754266"/>
            <a:ext cx="838197" cy="307777"/>
          </a:xfrm>
          <a:prstGeom prst="rect">
            <a:avLst/>
          </a:prstGeom>
          <a:noFill/>
        </p:spPr>
        <p:txBody>
          <a:bodyPr wrap="square">
            <a:spAutoFit/>
          </a:bodyPr>
          <a:lstStyle/>
          <a:p>
            <a:r>
              <a:rPr lang="pl-PL" sz="1400" b="1" dirty="0">
                <a:solidFill>
                  <a:schemeClr val="accent1"/>
                </a:solidFill>
                <a:latin typeface="Times New Roman" panose="02020603050405020304" pitchFamily="18" charset="0"/>
                <a:cs typeface="Times New Roman" panose="02020603050405020304" pitchFamily="18" charset="0"/>
              </a:rPr>
              <a:t>Barycz</a:t>
            </a:r>
          </a:p>
        </p:txBody>
      </p:sp>
      <p:pic>
        <p:nvPicPr>
          <p:cNvPr id="88" name="Obraz 87">
            <a:extLst>
              <a:ext uri="{FF2B5EF4-FFF2-40B4-BE49-F238E27FC236}">
                <a16:creationId xmlns:a16="http://schemas.microsoft.com/office/drawing/2014/main" id="{8B98CB3A-0608-D868-F889-03C71AA07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554" y="777564"/>
            <a:ext cx="2768655" cy="2580620"/>
          </a:xfrm>
          <a:prstGeom prst="rect">
            <a:avLst/>
          </a:prstGeom>
        </p:spPr>
      </p:pic>
      <p:sp>
        <p:nvSpPr>
          <p:cNvPr id="3" name="Strzałka w prawo 1">
            <a:extLst>
              <a:ext uri="{FF2B5EF4-FFF2-40B4-BE49-F238E27FC236}">
                <a16:creationId xmlns:a16="http://schemas.microsoft.com/office/drawing/2014/main" id="{650938D2-A8D4-F98F-2484-663A426FB237}"/>
              </a:ext>
            </a:extLst>
          </p:cNvPr>
          <p:cNvSpPr>
            <a:spLocks noChangeArrowheads="1"/>
          </p:cNvSpPr>
          <p:nvPr/>
        </p:nvSpPr>
        <p:spPr bwMode="auto">
          <a:xfrm rot="8758983" flipV="1">
            <a:off x="8512171" y="3670001"/>
            <a:ext cx="813431" cy="19127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52" name="Line 9">
            <a:extLst>
              <a:ext uri="{FF2B5EF4-FFF2-40B4-BE49-F238E27FC236}">
                <a16:creationId xmlns:a16="http://schemas.microsoft.com/office/drawing/2014/main" id="{394DF79C-CBED-7BB9-A767-D33C8C332D7F}"/>
              </a:ext>
            </a:extLst>
          </p:cNvPr>
          <p:cNvSpPr>
            <a:spLocks noChangeShapeType="1"/>
          </p:cNvSpPr>
          <p:nvPr/>
        </p:nvSpPr>
        <p:spPr bwMode="auto">
          <a:xfrm flipH="1" flipV="1">
            <a:off x="4203882" y="673600"/>
            <a:ext cx="2217528" cy="1822180"/>
          </a:xfrm>
          <a:prstGeom prst="line">
            <a:avLst/>
          </a:prstGeom>
          <a:noFill/>
          <a:ln w="762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sz="1350" b="1" dirty="0"/>
          </a:p>
        </p:txBody>
      </p:sp>
      <p:sp>
        <p:nvSpPr>
          <p:cNvPr id="83" name="Strzałka w prawo 1">
            <a:extLst>
              <a:ext uri="{FF2B5EF4-FFF2-40B4-BE49-F238E27FC236}">
                <a16:creationId xmlns:a16="http://schemas.microsoft.com/office/drawing/2014/main" id="{A58C239A-1DE8-21D3-1FC0-45D9ADFA336C}"/>
              </a:ext>
            </a:extLst>
          </p:cNvPr>
          <p:cNvSpPr>
            <a:spLocks noChangeArrowheads="1"/>
          </p:cNvSpPr>
          <p:nvPr/>
        </p:nvSpPr>
        <p:spPr bwMode="auto">
          <a:xfrm>
            <a:off x="5131678" y="1600207"/>
            <a:ext cx="253973"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84" name="pole tekstowe 83">
            <a:extLst>
              <a:ext uri="{FF2B5EF4-FFF2-40B4-BE49-F238E27FC236}">
                <a16:creationId xmlns:a16="http://schemas.microsoft.com/office/drawing/2014/main" id="{E9E48551-B657-5112-304A-8476911950D6}"/>
              </a:ext>
            </a:extLst>
          </p:cNvPr>
          <p:cNvSpPr txBox="1"/>
          <p:nvPr/>
        </p:nvSpPr>
        <p:spPr>
          <a:xfrm rot="2402654">
            <a:off x="4556451" y="1088301"/>
            <a:ext cx="2097912" cy="338554"/>
          </a:xfrm>
          <a:prstGeom prst="rect">
            <a:avLst/>
          </a:prstGeom>
          <a:noFill/>
        </p:spPr>
        <p:txBody>
          <a:bodyPr wrap="square">
            <a:spAutoFit/>
          </a:bodyPr>
          <a:lstStyle/>
          <a:p>
            <a:r>
              <a:rPr lang="pl-PL" sz="1200" b="1" dirty="0">
                <a:latin typeface="Times New Roman" panose="02020603050405020304" pitchFamily="18" charset="0"/>
                <a:cs typeface="Times New Roman" panose="02020603050405020304" pitchFamily="18" charset="0"/>
              </a:rPr>
              <a:t>DEKANTACJA </a:t>
            </a:r>
            <a:r>
              <a:rPr lang="pl-PL" sz="1600" b="1" dirty="0">
                <a:solidFill>
                  <a:srgbClr val="FF0000"/>
                </a:solidFill>
                <a:latin typeface="Times New Roman" panose="02020603050405020304" pitchFamily="18" charset="0"/>
                <a:cs typeface="Times New Roman" panose="02020603050405020304" pitchFamily="18" charset="0"/>
              </a:rPr>
              <a:t>-63 mg/l</a:t>
            </a:r>
          </a:p>
        </p:txBody>
      </p:sp>
      <p:sp>
        <p:nvSpPr>
          <p:cNvPr id="89" name="pole tekstowe 88">
            <a:extLst>
              <a:ext uri="{FF2B5EF4-FFF2-40B4-BE49-F238E27FC236}">
                <a16:creationId xmlns:a16="http://schemas.microsoft.com/office/drawing/2014/main" id="{A3EF8AE3-A1EB-A32E-3864-CF0AE706667F}"/>
              </a:ext>
            </a:extLst>
          </p:cNvPr>
          <p:cNvSpPr txBox="1"/>
          <p:nvPr/>
        </p:nvSpPr>
        <p:spPr>
          <a:xfrm>
            <a:off x="6028382" y="2617106"/>
            <a:ext cx="1024579" cy="307777"/>
          </a:xfrm>
          <a:prstGeom prst="rect">
            <a:avLst/>
          </a:prstGeom>
          <a:noFill/>
        </p:spPr>
        <p:txBody>
          <a:bodyPr wrap="square">
            <a:spAutoFit/>
          </a:bodyPr>
          <a:lstStyle/>
          <a:p>
            <a:r>
              <a:rPr lang="pl-PL" sz="1400" b="1" dirty="0"/>
              <a:t>Malczyce</a:t>
            </a:r>
          </a:p>
        </p:txBody>
      </p:sp>
      <p:sp>
        <p:nvSpPr>
          <p:cNvPr id="33" name="pole tekstowe 32">
            <a:extLst>
              <a:ext uri="{FF2B5EF4-FFF2-40B4-BE49-F238E27FC236}">
                <a16:creationId xmlns:a16="http://schemas.microsoft.com/office/drawing/2014/main" id="{397A458C-9F01-F0AC-B5A3-A0B2F64F79ED}"/>
              </a:ext>
            </a:extLst>
          </p:cNvPr>
          <p:cNvSpPr txBox="1"/>
          <p:nvPr/>
        </p:nvSpPr>
        <p:spPr>
          <a:xfrm>
            <a:off x="516838" y="228599"/>
            <a:ext cx="3217064" cy="830997"/>
          </a:xfrm>
          <a:prstGeom prst="rect">
            <a:avLst/>
          </a:prstGeom>
          <a:noFill/>
        </p:spPr>
        <p:txBody>
          <a:bodyPr wrap="square">
            <a:spAutoFit/>
          </a:bodyPr>
          <a:lstStyle/>
          <a:p>
            <a:r>
              <a:rPr lang="pl-PL" sz="2400" b="1" dirty="0">
                <a:latin typeface="Times New Roman" panose="02020603050405020304" pitchFamily="18" charset="0"/>
                <a:cs typeface="Times New Roman" panose="02020603050405020304" pitchFamily="18" charset="0"/>
              </a:rPr>
              <a:t>Jeśli zawiesina to jej dekantacja w korycie</a:t>
            </a:r>
            <a:endParaRPr lang="pl-PL" sz="2400" b="1" dirty="0">
              <a:solidFill>
                <a:srgbClr val="FF0000"/>
              </a:solidFill>
              <a:latin typeface="Times New Roman" panose="02020603050405020304" pitchFamily="18" charset="0"/>
              <a:cs typeface="Times New Roman" panose="02020603050405020304" pitchFamily="18" charset="0"/>
            </a:endParaRPr>
          </a:p>
        </p:txBody>
      </p:sp>
      <p:sp>
        <p:nvSpPr>
          <p:cNvPr id="46" name="pole tekstowe 45">
            <a:extLst>
              <a:ext uri="{FF2B5EF4-FFF2-40B4-BE49-F238E27FC236}">
                <a16:creationId xmlns:a16="http://schemas.microsoft.com/office/drawing/2014/main" id="{80C99C16-E04F-3D53-9FDB-4BFDFC3FD8BC}"/>
              </a:ext>
            </a:extLst>
          </p:cNvPr>
          <p:cNvSpPr txBox="1"/>
          <p:nvPr/>
        </p:nvSpPr>
        <p:spPr>
          <a:xfrm>
            <a:off x="18351" y="-19255"/>
            <a:ext cx="629831"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S14</a:t>
            </a:r>
          </a:p>
        </p:txBody>
      </p:sp>
    </p:spTree>
    <p:extLst>
      <p:ext uri="{BB962C8B-B14F-4D97-AF65-F5344CB8AC3E}">
        <p14:creationId xmlns:p14="http://schemas.microsoft.com/office/powerpoint/2010/main" val="3904314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800485A1-70F3-FDB6-3935-3F8C5356E195}"/>
              </a:ext>
            </a:extLst>
          </p:cNvPr>
          <p:cNvSpPr txBox="1"/>
          <p:nvPr/>
        </p:nvSpPr>
        <p:spPr>
          <a:xfrm>
            <a:off x="6698004" y="1413353"/>
            <a:ext cx="5465240" cy="4217758"/>
          </a:xfrm>
          <a:prstGeom prst="rect">
            <a:avLst/>
          </a:prstGeom>
          <a:noFill/>
        </p:spPr>
        <p:txBody>
          <a:bodyPr wrap="square">
            <a:spAutoFit/>
          </a:bodyPr>
          <a:lstStyle/>
          <a:p>
            <a:pPr algn="just">
              <a:lnSpc>
                <a:spcPct val="150000"/>
              </a:lnSpc>
              <a:spcAft>
                <a:spcPts val="1000"/>
              </a:spcAft>
            </a:pPr>
            <a:r>
              <a:rPr lang="pl-PL" sz="1200" dirty="0">
                <a:latin typeface="Times New Roman" panose="02020603050405020304" pitchFamily="18" charset="0"/>
                <a:ea typeface="Times New Roman" panose="02020603050405020304" pitchFamily="18" charset="0"/>
                <a:cs typeface="Times New Roman" panose="02020603050405020304" pitchFamily="18" charset="0"/>
              </a:rPr>
              <a:t>W</a:t>
            </a:r>
            <a:r>
              <a:rPr lang="pl-PL" sz="1200" dirty="0">
                <a:effectLst/>
                <a:latin typeface="Times New Roman" panose="02020603050405020304" pitchFamily="18" charset="0"/>
                <a:ea typeface="Times New Roman" panose="02020603050405020304" pitchFamily="18" charset="0"/>
                <a:cs typeface="Times New Roman" panose="02020603050405020304" pitchFamily="18" charset="0"/>
              </a:rPr>
              <a:t> profilu podłużnym Odry między przekrojem w Chałupkach (4 666 km</a:t>
            </a:r>
            <a:r>
              <a:rPr lang="pl-PL"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pl-PL" sz="1200" dirty="0">
                <a:effectLst/>
                <a:latin typeface="Times New Roman" panose="02020603050405020304" pitchFamily="18" charset="0"/>
                <a:ea typeface="Times New Roman" panose="02020603050405020304" pitchFamily="18" charset="0"/>
                <a:cs typeface="Times New Roman" panose="02020603050405020304" pitchFamily="18" charset="0"/>
              </a:rPr>
              <a:t>) i ujściem (118 861 km</a:t>
            </a:r>
            <a:r>
              <a:rPr lang="pl-PL"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pl-PL" sz="1200" dirty="0">
                <a:effectLst/>
                <a:latin typeface="Times New Roman" panose="02020603050405020304" pitchFamily="18" charset="0"/>
                <a:ea typeface="Times New Roman" panose="02020603050405020304" pitchFamily="18" charset="0"/>
                <a:cs typeface="Times New Roman" panose="02020603050405020304" pitchFamily="18" charset="0"/>
              </a:rPr>
              <a:t>) przyrost transportowanego ładunku zawiesiny jest minimalny (odpowiednio: </a:t>
            </a:r>
            <a:r>
              <a:rPr lang="pl-PL" sz="1200" b="1" dirty="0">
                <a:effectLst/>
                <a:latin typeface="Times New Roman" panose="02020603050405020304" pitchFamily="18" charset="0"/>
                <a:ea typeface="Times New Roman" panose="02020603050405020304" pitchFamily="18" charset="0"/>
                <a:cs typeface="Times New Roman" panose="02020603050405020304" pitchFamily="18" charset="0"/>
              </a:rPr>
              <a:t>0,33 i 0,354 mln t</a:t>
            </a:r>
            <a:r>
              <a:rPr lang="pl-PL" sz="1200" b="1"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pl-PL" sz="1200" b="1" dirty="0">
                <a:effectLst/>
                <a:latin typeface="Times New Roman" panose="02020603050405020304" pitchFamily="18" charset="0"/>
                <a:ea typeface="Times New Roman" panose="02020603050405020304" pitchFamily="18" charset="0"/>
                <a:cs typeface="Times New Roman" panose="02020603050405020304" pitchFamily="18" charset="0"/>
              </a:rPr>
              <a:t>rok</a:t>
            </a:r>
            <a:r>
              <a:rPr lang="pl-PL" sz="1200" b="1"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pl-PL" sz="1200" dirty="0">
                <a:effectLst/>
                <a:latin typeface="Times New Roman" panose="02020603050405020304" pitchFamily="18" charset="0"/>
                <a:ea typeface="Times New Roman" panose="02020603050405020304" pitchFamily="18" charset="0"/>
                <a:cs typeface="Times New Roman" panose="02020603050405020304" pitchFamily="18" charset="0"/>
              </a:rPr>
              <a:t>), mimo </a:t>
            </a:r>
            <a:r>
              <a:rPr lang="pl-PL"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ponad 20-krotnego zwiększenia powierzchni zasilania i 12-krotnego zwiększenia przepływu rzeki. </a:t>
            </a:r>
            <a:r>
              <a:rPr lang="pl-PL" sz="1200" b="1" dirty="0">
                <a:effectLst/>
                <a:latin typeface="Times New Roman" panose="02020603050405020304" pitchFamily="18" charset="0"/>
                <a:ea typeface="Times New Roman" panose="02020603050405020304" pitchFamily="18" charset="0"/>
                <a:cs typeface="Times New Roman" panose="02020603050405020304" pitchFamily="18" charset="0"/>
              </a:rPr>
              <a:t>Lokalnie, w korycie i na szerokiej równinie zalewowej, na przykład na odcinku 35 km, między przekrojami Chałupki i Miedonia – obserwuje się wzmożoną akumulację ładunku zawiesiny (ok. 148 tys. t</a:t>
            </a:r>
            <a:r>
              <a:rPr lang="pl-PL" sz="1200" b="1"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pl-PL" sz="1200" b="1" dirty="0">
                <a:effectLst/>
                <a:latin typeface="Times New Roman" panose="02020603050405020304" pitchFamily="18" charset="0"/>
                <a:ea typeface="Times New Roman" panose="02020603050405020304" pitchFamily="18" charset="0"/>
                <a:cs typeface="Times New Roman" panose="02020603050405020304" pitchFamily="18" charset="0"/>
              </a:rPr>
              <a:t>rok</a:t>
            </a:r>
            <a:r>
              <a:rPr lang="pl-PL" sz="1200" b="1"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pl-PL" sz="1200" b="1" dirty="0">
                <a:effectLst/>
                <a:latin typeface="Times New Roman" panose="02020603050405020304" pitchFamily="18" charset="0"/>
                <a:ea typeface="Times New Roman" panose="02020603050405020304" pitchFamily="18" charset="0"/>
                <a:cs typeface="Times New Roman" panose="02020603050405020304" pitchFamily="18" charset="0"/>
              </a:rPr>
              <a:t>). Nawet ponad 80% osadów transportowanych podczas wezbrań akumulowało się na równinie zalewowej powyżej Miedoni. Najszybsze narastanie osadów </a:t>
            </a:r>
            <a:r>
              <a:rPr lang="pl-PL" sz="1200" b="1" dirty="0" err="1">
                <a:effectLst/>
                <a:latin typeface="Times New Roman" panose="02020603050405020304" pitchFamily="18" charset="0"/>
                <a:ea typeface="Times New Roman" panose="02020603050405020304" pitchFamily="18" charset="0"/>
                <a:cs typeface="Times New Roman" panose="02020603050405020304" pitchFamily="18" charset="0"/>
              </a:rPr>
              <a:t>pozakorytowych</a:t>
            </a:r>
            <a:r>
              <a:rPr lang="pl-PL" sz="1200" b="1" dirty="0">
                <a:effectLst/>
                <a:latin typeface="Times New Roman" panose="02020603050405020304" pitchFamily="18" charset="0"/>
                <a:ea typeface="Times New Roman" panose="02020603050405020304" pitchFamily="18" charset="0"/>
                <a:cs typeface="Times New Roman" panose="02020603050405020304" pitchFamily="18" charset="0"/>
              </a:rPr>
              <a:t> ma miejsce przy brzegach poregulacyjnego koryta chronionego ostrogami. Przeciętne roczne tempo przyrostu tych osadów waha się od 1 do 10 cm, a ich miąższość wynosi od 2 do 4 m. Jest zanieczyszczenie tych osadów metalami ciężkimi (cynk) i węgiel, pochodzącymi z kopalń. Osady pylasto-ilaste już od połowy XIX w. budują niższy poziom zalewowy (</a:t>
            </a:r>
            <a:r>
              <a:rPr lang="pl-PL" sz="1200" b="1" dirty="0" err="1">
                <a:effectLst/>
                <a:latin typeface="Times New Roman" panose="02020603050405020304" pitchFamily="18" charset="0"/>
                <a:ea typeface="Times New Roman" panose="02020603050405020304" pitchFamily="18" charset="0"/>
                <a:cs typeface="Times New Roman" panose="02020603050405020304" pitchFamily="18" charset="0"/>
              </a:rPr>
              <a:t>poregulacyjny</a:t>
            </a:r>
            <a:r>
              <a:rPr lang="pl-PL" sz="1200" b="1" dirty="0">
                <a:effectLst/>
                <a:latin typeface="Times New Roman" panose="02020603050405020304" pitchFamily="18" charset="0"/>
                <a:ea typeface="Times New Roman" panose="02020603050405020304" pitchFamily="18" charset="0"/>
                <a:cs typeface="Times New Roman" panose="02020603050405020304" pitchFamily="18" charset="0"/>
              </a:rPr>
              <a:t>) i wypełniają zarówno </a:t>
            </a:r>
            <a:r>
              <a:rPr lang="pl-PL" sz="1200" b="1" u="sng" dirty="0">
                <a:effectLst/>
                <a:latin typeface="Times New Roman" panose="02020603050405020304" pitchFamily="18" charset="0"/>
                <a:ea typeface="Times New Roman" panose="02020603050405020304" pitchFamily="18" charset="0"/>
                <a:cs typeface="Times New Roman" panose="02020603050405020304" pitchFamily="18" charset="0"/>
              </a:rPr>
              <a:t>baseny </a:t>
            </a:r>
            <a:r>
              <a:rPr lang="pl-PL" sz="1200" b="1" u="sng" dirty="0" err="1">
                <a:effectLst/>
                <a:latin typeface="Times New Roman" panose="02020603050405020304" pitchFamily="18" charset="0"/>
                <a:ea typeface="Times New Roman" panose="02020603050405020304" pitchFamily="18" charset="0"/>
                <a:cs typeface="Times New Roman" panose="02020603050405020304" pitchFamily="18" charset="0"/>
              </a:rPr>
              <a:t>międzyostrogowe</a:t>
            </a:r>
            <a:r>
              <a:rPr lang="pl-PL" sz="12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200" b="1" dirty="0">
                <a:effectLst/>
                <a:latin typeface="Times New Roman" panose="02020603050405020304" pitchFamily="18" charset="0"/>
                <a:ea typeface="Times New Roman" panose="02020603050405020304" pitchFamily="18" charset="0"/>
                <a:cs typeface="Times New Roman" panose="02020603050405020304" pitchFamily="18" charset="0"/>
              </a:rPr>
              <a:t>jak i pokrywają ponad półmetrową warstwą wały </a:t>
            </a:r>
            <a:r>
              <a:rPr lang="pl-PL" sz="1200" b="1" dirty="0" err="1">
                <a:effectLst/>
                <a:latin typeface="Times New Roman" panose="02020603050405020304" pitchFamily="18" charset="0"/>
                <a:ea typeface="Times New Roman" panose="02020603050405020304" pitchFamily="18" charset="0"/>
                <a:cs typeface="Times New Roman" panose="02020603050405020304" pitchFamily="18" charset="0"/>
              </a:rPr>
              <a:t>leeve</a:t>
            </a:r>
            <a:endParaRPr lang="pl-PL"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ole tekstowe 3">
            <a:extLst>
              <a:ext uri="{FF2B5EF4-FFF2-40B4-BE49-F238E27FC236}">
                <a16:creationId xmlns:a16="http://schemas.microsoft.com/office/drawing/2014/main" id="{DB8F2F61-BDB7-CFC8-84CA-DB3C69B5D2B3}"/>
              </a:ext>
            </a:extLst>
          </p:cNvPr>
          <p:cNvSpPr txBox="1"/>
          <p:nvPr/>
        </p:nvSpPr>
        <p:spPr>
          <a:xfrm>
            <a:off x="6726761" y="5834912"/>
            <a:ext cx="5465239" cy="893771"/>
          </a:xfrm>
          <a:prstGeom prst="rect">
            <a:avLst/>
          </a:prstGeom>
          <a:noFill/>
        </p:spPr>
        <p:txBody>
          <a:bodyPr wrap="square">
            <a:spAutoFit/>
          </a:bodyPr>
          <a:lstStyle/>
          <a:p>
            <a:pPr algn="just">
              <a:lnSpc>
                <a:spcPct val="150000"/>
              </a:lnSpc>
              <a:spcAft>
                <a:spcPts val="1000"/>
              </a:spcAft>
            </a:pPr>
            <a:r>
              <a:rPr lang="pl-PL" sz="1200" dirty="0">
                <a:effectLst/>
                <a:latin typeface="Times New Roman" panose="02020603050405020304" pitchFamily="18" charset="0"/>
                <a:ea typeface="Times New Roman" panose="02020603050405020304" pitchFamily="18" charset="0"/>
                <a:cs typeface="Times New Roman" panose="02020603050405020304" pitchFamily="18" charset="0"/>
              </a:rPr>
              <a:t>W zlewni Odry, na granicy państwa po przekrój Chałupki wskaźnik ten osiąga najwyższą wartość </a:t>
            </a:r>
            <a:r>
              <a:rPr lang="pl-PL"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pl-PL" sz="1200" dirty="0">
                <a:effectLst/>
                <a:latin typeface="Times New Roman" panose="02020603050405020304" pitchFamily="18" charset="0"/>
                <a:ea typeface="Times New Roman" panose="02020603050405020304" pitchFamily="18" charset="0"/>
                <a:cs typeface="Times New Roman" panose="02020603050405020304" pitchFamily="18" charset="0"/>
              </a:rPr>
              <a:t> 70,7 t</a:t>
            </a:r>
            <a:r>
              <a:rPr lang="pl-PL" sz="12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pl-PL" sz="1200" dirty="0">
                <a:effectLst/>
                <a:latin typeface="Times New Roman" panose="02020603050405020304" pitchFamily="18" charset="0"/>
                <a:ea typeface="Times New Roman" panose="02020603050405020304" pitchFamily="18" charset="0"/>
                <a:cs typeface="Times New Roman" panose="02020603050405020304" pitchFamily="18" charset="0"/>
              </a:rPr>
              <a:t>km</a:t>
            </a:r>
            <a:r>
              <a:rPr lang="pl-PL"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pl-PL" sz="12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pl-PL" sz="1200" dirty="0">
                <a:effectLst/>
                <a:latin typeface="Times New Roman" panose="02020603050405020304" pitchFamily="18" charset="0"/>
                <a:ea typeface="Times New Roman" panose="02020603050405020304" pitchFamily="18" charset="0"/>
                <a:cs typeface="Times New Roman" panose="02020603050405020304" pitchFamily="18" charset="0"/>
              </a:rPr>
              <a:t>rok</a:t>
            </a:r>
            <a:r>
              <a:rPr lang="pl-PL"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pl-PL" sz="1200" dirty="0">
                <a:effectLst/>
                <a:latin typeface="Times New Roman" panose="02020603050405020304" pitchFamily="18" charset="0"/>
                <a:ea typeface="Times New Roman" panose="02020603050405020304" pitchFamily="18" charset="0"/>
                <a:cs typeface="Times New Roman" panose="02020603050405020304" pitchFamily="18" charset="0"/>
              </a:rPr>
              <a:t>a w kolejnych przekrojach wyraźnie ulega zmniejszeniu aż do 3,0 t</a:t>
            </a:r>
            <a:r>
              <a:rPr lang="pl-PL" sz="12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pl-PL" sz="1200" dirty="0">
                <a:effectLst/>
                <a:latin typeface="Times New Roman" panose="02020603050405020304" pitchFamily="18" charset="0"/>
                <a:ea typeface="Times New Roman" panose="02020603050405020304" pitchFamily="18" charset="0"/>
                <a:cs typeface="Times New Roman" panose="02020603050405020304" pitchFamily="18" charset="0"/>
              </a:rPr>
              <a:t>km</a:t>
            </a:r>
            <a:r>
              <a:rPr lang="pl-PL"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pl-PL" sz="12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pl-PL" sz="1200" dirty="0">
                <a:effectLst/>
                <a:latin typeface="Times New Roman" panose="02020603050405020304" pitchFamily="18" charset="0"/>
                <a:ea typeface="Times New Roman" panose="02020603050405020304" pitchFamily="18" charset="0"/>
                <a:cs typeface="Times New Roman" panose="02020603050405020304" pitchFamily="18" charset="0"/>
              </a:rPr>
              <a:t>rok</a:t>
            </a:r>
            <a:r>
              <a:rPr lang="pl-PL"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pl-PL" sz="1200" dirty="0">
                <a:effectLst/>
                <a:latin typeface="Times New Roman" panose="02020603050405020304" pitchFamily="18" charset="0"/>
                <a:ea typeface="Times New Roman" panose="02020603050405020304" pitchFamily="18" charset="0"/>
                <a:cs typeface="Times New Roman" panose="02020603050405020304" pitchFamily="18" charset="0"/>
              </a:rPr>
              <a:t>w odcinku ujściowym.</a:t>
            </a:r>
            <a:endParaRPr lang="pl-PL"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pole tekstowe 6">
            <a:extLst>
              <a:ext uri="{FF2B5EF4-FFF2-40B4-BE49-F238E27FC236}">
                <a16:creationId xmlns:a16="http://schemas.microsoft.com/office/drawing/2014/main" id="{43E74AC7-8A37-0334-48AF-E9DD5D1FB026}"/>
              </a:ext>
            </a:extLst>
          </p:cNvPr>
          <p:cNvSpPr txBox="1"/>
          <p:nvPr/>
        </p:nvSpPr>
        <p:spPr>
          <a:xfrm>
            <a:off x="6858000" y="178059"/>
            <a:ext cx="5334000" cy="1557862"/>
          </a:xfrm>
          <a:prstGeom prst="rect">
            <a:avLst/>
          </a:prstGeom>
          <a:noFill/>
        </p:spPr>
        <p:txBody>
          <a:bodyPr wrap="square">
            <a:spAutoFit/>
          </a:bodyPr>
          <a:lstStyle/>
          <a:p>
            <a:pPr algn="ctr">
              <a:spcAft>
                <a:spcPts val="1000"/>
              </a:spcAft>
            </a:pPr>
            <a:r>
              <a:rPr lang="pl-PL" sz="2000" b="1" dirty="0">
                <a:effectLst/>
                <a:latin typeface="Times New Roman" panose="02020603050405020304" pitchFamily="18" charset="0"/>
                <a:ea typeface="Times New Roman" panose="02020603050405020304" pitchFamily="18" charset="0"/>
                <a:cs typeface="Times New Roman" panose="02020603050405020304" pitchFamily="18" charset="0"/>
              </a:rPr>
              <a:t>Średni roczny transport rumowiska zawieszonego Odry </a:t>
            </a:r>
            <a:r>
              <a:rPr lang="pl-PL" sz="2000" b="1" dirty="0">
                <a:effectLst/>
                <a:latin typeface="Times New Roman" panose="02020603050405020304" pitchFamily="18" charset="0"/>
                <a:ea typeface="Times New Roman" panose="02020603050405020304" pitchFamily="18" charset="0"/>
              </a:rPr>
              <a:t>(mln t.rok</a:t>
            </a:r>
            <a:r>
              <a:rPr lang="pl-PL" sz="2000" b="1" baseline="30000" dirty="0">
                <a:effectLst/>
                <a:latin typeface="Times New Roman" panose="02020603050405020304" pitchFamily="18" charset="0"/>
                <a:ea typeface="Times New Roman" panose="02020603050405020304" pitchFamily="18" charset="0"/>
              </a:rPr>
              <a:t>-1</a:t>
            </a:r>
            <a:r>
              <a:rPr lang="pl-PL" sz="2000" b="1" dirty="0">
                <a:effectLst/>
                <a:latin typeface="Times New Roman" panose="02020603050405020304" pitchFamily="18" charset="0"/>
                <a:ea typeface="Times New Roman" panose="02020603050405020304" pitchFamily="18" charset="0"/>
              </a:rPr>
              <a:t>) </a:t>
            </a:r>
            <a:r>
              <a:rPr lang="pl-PL" sz="2000" b="1" dirty="0">
                <a:effectLst/>
                <a:latin typeface="Times New Roman" panose="02020603050405020304" pitchFamily="18" charset="0"/>
                <a:ea typeface="Times New Roman" panose="02020603050405020304" pitchFamily="18" charset="0"/>
                <a:cs typeface="Times New Roman" panose="02020603050405020304" pitchFamily="18" charset="0"/>
              </a:rPr>
              <a:t> wraz  z odpływem jednostkowym </a:t>
            </a:r>
            <a:r>
              <a:rPr lang="pl-PL" sz="2000" b="1" dirty="0">
                <a:effectLst/>
                <a:latin typeface="Times New Roman" panose="02020603050405020304" pitchFamily="18" charset="0"/>
                <a:ea typeface="Times New Roman" panose="02020603050405020304" pitchFamily="18" charset="0"/>
              </a:rPr>
              <a:t>(t.km</a:t>
            </a:r>
            <a:r>
              <a:rPr lang="pl-PL" sz="2000" b="1" baseline="30000" dirty="0">
                <a:effectLst/>
                <a:latin typeface="Times New Roman" panose="02020603050405020304" pitchFamily="18" charset="0"/>
                <a:ea typeface="Times New Roman" panose="02020603050405020304" pitchFamily="18" charset="0"/>
              </a:rPr>
              <a:t>-2</a:t>
            </a:r>
            <a:r>
              <a:rPr lang="pl-PL" sz="2000" b="1" dirty="0">
                <a:effectLst/>
                <a:latin typeface="Times New Roman" panose="02020603050405020304" pitchFamily="18" charset="0"/>
                <a:ea typeface="Times New Roman" panose="02020603050405020304" pitchFamily="18" charset="0"/>
              </a:rPr>
              <a:t>.rok</a:t>
            </a:r>
            <a:r>
              <a:rPr lang="pl-PL" sz="2000" b="1" baseline="30000" dirty="0">
                <a:effectLst/>
                <a:latin typeface="Times New Roman" panose="02020603050405020304" pitchFamily="18" charset="0"/>
                <a:ea typeface="Times New Roman" panose="02020603050405020304" pitchFamily="18" charset="0"/>
              </a:rPr>
              <a:t>-1</a:t>
            </a:r>
            <a:r>
              <a:rPr lang="pl-PL" sz="2000" b="1" dirty="0">
                <a:effectLst/>
                <a:latin typeface="Times New Roman" panose="02020603050405020304" pitchFamily="18" charset="0"/>
                <a:ea typeface="Times New Roman" panose="02020603050405020304" pitchFamily="18" charset="0"/>
              </a:rPr>
              <a:t>)</a:t>
            </a:r>
          </a:p>
          <a:p>
            <a:pPr algn="ctr">
              <a:lnSpc>
                <a:spcPct val="150000"/>
              </a:lnSpc>
              <a:spcAft>
                <a:spcPts val="1000"/>
              </a:spcAft>
            </a:pPr>
            <a:endParaRPr lang="pl-PL"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pole tekstowe 9">
            <a:extLst>
              <a:ext uri="{FF2B5EF4-FFF2-40B4-BE49-F238E27FC236}">
                <a16:creationId xmlns:a16="http://schemas.microsoft.com/office/drawing/2014/main" id="{0C616446-CA13-BF39-802E-D3BC21781352}"/>
              </a:ext>
            </a:extLst>
          </p:cNvPr>
          <p:cNvSpPr txBox="1"/>
          <p:nvPr/>
        </p:nvSpPr>
        <p:spPr>
          <a:xfrm>
            <a:off x="5664611" y="6574795"/>
            <a:ext cx="1033393" cy="307777"/>
          </a:xfrm>
          <a:prstGeom prst="rect">
            <a:avLst/>
          </a:prstGeom>
          <a:noFill/>
        </p:spPr>
        <p:txBody>
          <a:bodyPr wrap="square">
            <a:spAutoFit/>
          </a:bodyPr>
          <a:lstStyle/>
          <a:p>
            <a:r>
              <a:rPr lang="pl-PL" sz="1400" b="1" dirty="0"/>
              <a:t>Miedonia</a:t>
            </a:r>
          </a:p>
        </p:txBody>
      </p:sp>
      <p:pic>
        <p:nvPicPr>
          <p:cNvPr id="11" name="Obraz 10" descr="Glogów">
            <a:extLst>
              <a:ext uri="{FF2B5EF4-FFF2-40B4-BE49-F238E27FC236}">
                <a16:creationId xmlns:a16="http://schemas.microsoft.com/office/drawing/2014/main" id="{5B373AB2-BE0B-8726-2651-95FAE11A1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1" y="0"/>
            <a:ext cx="6669248" cy="6858000"/>
          </a:xfrm>
          <a:prstGeom prst="rect">
            <a:avLst/>
          </a:prstGeom>
        </p:spPr>
      </p:pic>
      <p:sp>
        <p:nvSpPr>
          <p:cNvPr id="13" name="pole tekstowe 12">
            <a:extLst>
              <a:ext uri="{FF2B5EF4-FFF2-40B4-BE49-F238E27FC236}">
                <a16:creationId xmlns:a16="http://schemas.microsoft.com/office/drawing/2014/main" id="{DB09AE34-1CEC-2EDE-3167-F24D6A9E8685}"/>
              </a:ext>
            </a:extLst>
          </p:cNvPr>
          <p:cNvSpPr txBox="1"/>
          <p:nvPr/>
        </p:nvSpPr>
        <p:spPr>
          <a:xfrm>
            <a:off x="1493196" y="2067287"/>
            <a:ext cx="928991" cy="276999"/>
          </a:xfrm>
          <a:prstGeom prst="rect">
            <a:avLst/>
          </a:prstGeom>
          <a:noFill/>
        </p:spPr>
        <p:txBody>
          <a:bodyPr wrap="square">
            <a:spAutoFit/>
          </a:bodyPr>
          <a:lstStyle/>
          <a:p>
            <a:r>
              <a:rPr lang="pl-PL" sz="1200" b="1" dirty="0"/>
              <a:t>Gozdowice</a:t>
            </a:r>
          </a:p>
        </p:txBody>
      </p:sp>
      <p:sp>
        <p:nvSpPr>
          <p:cNvPr id="15" name="pole tekstowe 14">
            <a:extLst>
              <a:ext uri="{FF2B5EF4-FFF2-40B4-BE49-F238E27FC236}">
                <a16:creationId xmlns:a16="http://schemas.microsoft.com/office/drawing/2014/main" id="{872B308F-9BD1-27D9-75CC-E0BC6A9CA8D2}"/>
              </a:ext>
            </a:extLst>
          </p:cNvPr>
          <p:cNvSpPr txBox="1"/>
          <p:nvPr/>
        </p:nvSpPr>
        <p:spPr>
          <a:xfrm>
            <a:off x="4934947" y="5770699"/>
            <a:ext cx="848738" cy="307777"/>
          </a:xfrm>
          <a:prstGeom prst="rect">
            <a:avLst/>
          </a:prstGeom>
          <a:noFill/>
        </p:spPr>
        <p:txBody>
          <a:bodyPr wrap="square">
            <a:spAutoFit/>
          </a:bodyPr>
          <a:lstStyle/>
          <a:p>
            <a:r>
              <a:rPr lang="pl-PL" sz="1400" b="1" dirty="0"/>
              <a:t>Chałupki</a:t>
            </a:r>
          </a:p>
        </p:txBody>
      </p:sp>
      <p:sp>
        <p:nvSpPr>
          <p:cNvPr id="17" name="pole tekstowe 16">
            <a:extLst>
              <a:ext uri="{FF2B5EF4-FFF2-40B4-BE49-F238E27FC236}">
                <a16:creationId xmlns:a16="http://schemas.microsoft.com/office/drawing/2014/main" id="{4CAA1573-AAB2-55CC-20F1-B89341721A02}"/>
              </a:ext>
            </a:extLst>
          </p:cNvPr>
          <p:cNvSpPr txBox="1"/>
          <p:nvPr/>
        </p:nvSpPr>
        <p:spPr>
          <a:xfrm>
            <a:off x="4109057" y="5602125"/>
            <a:ext cx="1169751" cy="307777"/>
          </a:xfrm>
          <a:prstGeom prst="rect">
            <a:avLst/>
          </a:prstGeom>
          <a:noFill/>
        </p:spPr>
        <p:txBody>
          <a:bodyPr wrap="square">
            <a:spAutoFit/>
          </a:bodyPr>
          <a:lstStyle/>
          <a:p>
            <a:r>
              <a:rPr lang="pl-PL" sz="1400" b="1" dirty="0"/>
              <a:t>Miedonia</a:t>
            </a:r>
          </a:p>
        </p:txBody>
      </p:sp>
      <p:sp>
        <p:nvSpPr>
          <p:cNvPr id="19" name="pole tekstowe 18">
            <a:extLst>
              <a:ext uri="{FF2B5EF4-FFF2-40B4-BE49-F238E27FC236}">
                <a16:creationId xmlns:a16="http://schemas.microsoft.com/office/drawing/2014/main" id="{A4E6EFC7-C10E-EEE1-0638-94569D7D1A90}"/>
              </a:ext>
            </a:extLst>
          </p:cNvPr>
          <p:cNvSpPr txBox="1"/>
          <p:nvPr/>
        </p:nvSpPr>
        <p:spPr>
          <a:xfrm>
            <a:off x="4528012" y="4112675"/>
            <a:ext cx="732006" cy="338554"/>
          </a:xfrm>
          <a:prstGeom prst="rect">
            <a:avLst/>
          </a:prstGeom>
          <a:noFill/>
        </p:spPr>
        <p:txBody>
          <a:bodyPr wrap="square">
            <a:spAutoFit/>
          </a:bodyPr>
          <a:lstStyle/>
          <a:p>
            <a:r>
              <a:rPr lang="pl-PL" sz="1600" b="1" dirty="0"/>
              <a:t>Lipki</a:t>
            </a:r>
          </a:p>
        </p:txBody>
      </p:sp>
      <p:sp>
        <p:nvSpPr>
          <p:cNvPr id="3" name="Strzałka w prawo 1">
            <a:extLst>
              <a:ext uri="{FF2B5EF4-FFF2-40B4-BE49-F238E27FC236}">
                <a16:creationId xmlns:a16="http://schemas.microsoft.com/office/drawing/2014/main" id="{D0FCF37B-BC63-556F-B833-47186E0F8815}"/>
              </a:ext>
            </a:extLst>
          </p:cNvPr>
          <p:cNvSpPr>
            <a:spLocks noChangeArrowheads="1"/>
          </p:cNvSpPr>
          <p:nvPr/>
        </p:nvSpPr>
        <p:spPr bwMode="auto">
          <a:xfrm rot="7983201" flipV="1">
            <a:off x="4097482" y="4425058"/>
            <a:ext cx="468132" cy="171608"/>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5" name="pole tekstowe 4">
            <a:extLst>
              <a:ext uri="{FF2B5EF4-FFF2-40B4-BE49-F238E27FC236}">
                <a16:creationId xmlns:a16="http://schemas.microsoft.com/office/drawing/2014/main" id="{6C022278-E6DA-AC1B-7B75-0AB8E75E9B23}"/>
              </a:ext>
            </a:extLst>
          </p:cNvPr>
          <p:cNvSpPr txBox="1"/>
          <p:nvPr/>
        </p:nvSpPr>
        <p:spPr>
          <a:xfrm>
            <a:off x="18351" y="-19255"/>
            <a:ext cx="629831"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S15</a:t>
            </a:r>
          </a:p>
        </p:txBody>
      </p:sp>
    </p:spTree>
    <p:extLst>
      <p:ext uri="{BB962C8B-B14F-4D97-AF65-F5344CB8AC3E}">
        <p14:creationId xmlns:p14="http://schemas.microsoft.com/office/powerpoint/2010/main" val="226719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C0372E42-8956-899F-2562-46E20AE84F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73" y="0"/>
            <a:ext cx="6525288" cy="3130442"/>
          </a:xfrm>
          <a:prstGeom prst="rect">
            <a:avLst/>
          </a:prstGeom>
          <a:noFill/>
          <a:ln>
            <a:noFill/>
          </a:ln>
        </p:spPr>
      </p:pic>
      <p:sp>
        <p:nvSpPr>
          <p:cNvPr id="10" name="pole tekstowe 9">
            <a:extLst>
              <a:ext uri="{FF2B5EF4-FFF2-40B4-BE49-F238E27FC236}">
                <a16:creationId xmlns:a16="http://schemas.microsoft.com/office/drawing/2014/main" id="{C760ED78-A3F6-1794-C3F9-9D80065C9025}"/>
              </a:ext>
            </a:extLst>
          </p:cNvPr>
          <p:cNvSpPr txBox="1"/>
          <p:nvPr/>
        </p:nvSpPr>
        <p:spPr>
          <a:xfrm>
            <a:off x="11474" y="3052016"/>
            <a:ext cx="6525287" cy="609077"/>
          </a:xfrm>
          <a:prstGeom prst="rect">
            <a:avLst/>
          </a:prstGeom>
          <a:noFill/>
        </p:spPr>
        <p:txBody>
          <a:bodyPr wrap="square">
            <a:spAutoFit/>
          </a:bodyPr>
          <a:lstStyle/>
          <a:p>
            <a:pPr>
              <a:lnSpc>
                <a:spcPct val="115000"/>
              </a:lnSpc>
              <a:spcAft>
                <a:spcPts val="1000"/>
              </a:spcAft>
            </a:pPr>
            <a:r>
              <a:rPr lang="pl-PL" sz="1000" dirty="0">
                <a:effectLst/>
                <a:latin typeface="Times New Roman" panose="02020603050405020304" pitchFamily="18" charset="0"/>
                <a:ea typeface="Calibri" panose="020F0502020204030204" pitchFamily="34" charset="0"/>
                <a:cs typeface="Times New Roman" panose="02020603050405020304" pitchFamily="18" charset="0"/>
              </a:rPr>
              <a:t>Rozmieszczenie osadów zanieczyszczonych metalami ciężkimi w górnym, środkowym i dolnym biegu Odry a – koryto współczesne, b – koryto w początku XX w., c – koryto w początku XIX w., d – osady zanieczyszczone metalami ciężkimi (Ciszewski, Czajka 2021)</a:t>
            </a:r>
          </a:p>
        </p:txBody>
      </p:sp>
      <p:pic>
        <p:nvPicPr>
          <p:cNvPr id="11" name="Obraz 10">
            <a:extLst>
              <a:ext uri="{FF2B5EF4-FFF2-40B4-BE49-F238E27FC236}">
                <a16:creationId xmlns:a16="http://schemas.microsoft.com/office/drawing/2014/main" id="{325FD3D8-3F1C-642A-6C18-9686EFF238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33185" y="0"/>
            <a:ext cx="5758815" cy="5819775"/>
          </a:xfrm>
          <a:prstGeom prst="rect">
            <a:avLst/>
          </a:prstGeom>
          <a:noFill/>
          <a:ln>
            <a:noFill/>
          </a:ln>
        </p:spPr>
      </p:pic>
      <p:sp>
        <p:nvSpPr>
          <p:cNvPr id="13" name="pole tekstowe 12">
            <a:extLst>
              <a:ext uri="{FF2B5EF4-FFF2-40B4-BE49-F238E27FC236}">
                <a16:creationId xmlns:a16="http://schemas.microsoft.com/office/drawing/2014/main" id="{5B7F6DA2-B153-0C5C-472C-0B7D8251B740}"/>
              </a:ext>
            </a:extLst>
          </p:cNvPr>
          <p:cNvSpPr txBox="1"/>
          <p:nvPr/>
        </p:nvSpPr>
        <p:spPr>
          <a:xfrm>
            <a:off x="6525288" y="5953656"/>
            <a:ext cx="5926622" cy="573298"/>
          </a:xfrm>
          <a:prstGeom prst="rect">
            <a:avLst/>
          </a:prstGeom>
          <a:noFill/>
        </p:spPr>
        <p:txBody>
          <a:bodyPr wrap="square">
            <a:spAutoFit/>
          </a:bodyPr>
          <a:lstStyle/>
          <a:p>
            <a:pPr>
              <a:lnSpc>
                <a:spcPct val="115000"/>
              </a:lnSpc>
              <a:spcAft>
                <a:spcPts val="1000"/>
              </a:spcAft>
            </a:pPr>
            <a:r>
              <a:rPr lang="pl-PL" sz="1400" dirty="0">
                <a:effectLst/>
                <a:latin typeface="Calibri" panose="020F0502020204030204" pitchFamily="34" charset="0"/>
                <a:ea typeface="Calibri" panose="020F0502020204030204" pitchFamily="34" charset="0"/>
                <a:cs typeface="Times New Roman" panose="02020603050405020304" pitchFamily="18" charset="0"/>
              </a:rPr>
              <a:t>Stratygrafia i zawartość cynku we współczesnych osadach na równinie zalewowej Odry w strefie </a:t>
            </a:r>
            <a:r>
              <a:rPr lang="pl-PL" sz="1400" dirty="0" err="1">
                <a:effectLst/>
                <a:latin typeface="Calibri" panose="020F0502020204030204" pitchFamily="34" charset="0"/>
                <a:ea typeface="Calibri" panose="020F0502020204030204" pitchFamily="34" charset="0"/>
                <a:cs typeface="Times New Roman" panose="02020603050405020304" pitchFamily="18" charset="0"/>
              </a:rPr>
              <a:t>międzywala</a:t>
            </a:r>
            <a:r>
              <a:rPr lang="pl-PL" sz="1400" dirty="0">
                <a:effectLst/>
                <a:latin typeface="Calibri" panose="020F0502020204030204" pitchFamily="34" charset="0"/>
                <a:ea typeface="Calibri" panose="020F0502020204030204" pitchFamily="34" charset="0"/>
                <a:cs typeface="Times New Roman" panose="02020603050405020304" pitchFamily="18" charset="0"/>
              </a:rPr>
              <a:t> koło Oławy (Ciszewski i Czajka, 2021)</a:t>
            </a:r>
          </a:p>
        </p:txBody>
      </p:sp>
      <p:sp>
        <p:nvSpPr>
          <p:cNvPr id="2" name="pole tekstowe 1">
            <a:extLst>
              <a:ext uri="{FF2B5EF4-FFF2-40B4-BE49-F238E27FC236}">
                <a16:creationId xmlns:a16="http://schemas.microsoft.com/office/drawing/2014/main" id="{A500C66B-1B30-1342-0203-AD0284B0E955}"/>
              </a:ext>
            </a:extLst>
          </p:cNvPr>
          <p:cNvSpPr txBox="1"/>
          <p:nvPr/>
        </p:nvSpPr>
        <p:spPr>
          <a:xfrm>
            <a:off x="1776235" y="1918302"/>
            <a:ext cx="1127585" cy="261610"/>
          </a:xfrm>
          <a:prstGeom prst="rect">
            <a:avLst/>
          </a:prstGeom>
          <a:noFill/>
        </p:spPr>
        <p:txBody>
          <a:bodyPr wrap="square">
            <a:spAutoFit/>
          </a:bodyPr>
          <a:lstStyle/>
          <a:p>
            <a:r>
              <a:rPr lang="pl-PL" sz="1100" b="1" dirty="0">
                <a:solidFill>
                  <a:schemeClr val="accent1"/>
                </a:solidFill>
                <a:latin typeface="Times New Roman" panose="02020603050405020304" pitchFamily="18" charset="0"/>
                <a:cs typeface="Times New Roman" panose="02020603050405020304" pitchFamily="18" charset="0"/>
              </a:rPr>
              <a:t>Oława</a:t>
            </a:r>
          </a:p>
        </p:txBody>
      </p:sp>
      <p:sp>
        <p:nvSpPr>
          <p:cNvPr id="3" name="Strzałka w prawo 1">
            <a:extLst>
              <a:ext uri="{FF2B5EF4-FFF2-40B4-BE49-F238E27FC236}">
                <a16:creationId xmlns:a16="http://schemas.microsoft.com/office/drawing/2014/main" id="{ABE53C4A-BF92-DAD8-CB31-B1EE99C1CBD6}"/>
              </a:ext>
            </a:extLst>
          </p:cNvPr>
          <p:cNvSpPr>
            <a:spLocks noChangeArrowheads="1"/>
          </p:cNvSpPr>
          <p:nvPr/>
        </p:nvSpPr>
        <p:spPr bwMode="auto">
          <a:xfrm rot="3250442" flipV="1">
            <a:off x="2098651" y="2197300"/>
            <a:ext cx="128419" cy="149744"/>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4" name="Strzałka w prawo 1">
            <a:extLst>
              <a:ext uri="{FF2B5EF4-FFF2-40B4-BE49-F238E27FC236}">
                <a16:creationId xmlns:a16="http://schemas.microsoft.com/office/drawing/2014/main" id="{066F5F91-6E10-09A8-4490-5D1EBF810D66}"/>
              </a:ext>
            </a:extLst>
          </p:cNvPr>
          <p:cNvSpPr>
            <a:spLocks noChangeArrowheads="1"/>
          </p:cNvSpPr>
          <p:nvPr/>
        </p:nvSpPr>
        <p:spPr bwMode="auto">
          <a:xfrm rot="7983201">
            <a:off x="2296223" y="1774211"/>
            <a:ext cx="841259"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5" name="Strzałka w prawo 1">
            <a:extLst>
              <a:ext uri="{FF2B5EF4-FFF2-40B4-BE49-F238E27FC236}">
                <a16:creationId xmlns:a16="http://schemas.microsoft.com/office/drawing/2014/main" id="{38CFD029-6367-19C4-B4F6-AE4446BF87B6}"/>
              </a:ext>
            </a:extLst>
          </p:cNvPr>
          <p:cNvSpPr>
            <a:spLocks noChangeArrowheads="1"/>
          </p:cNvSpPr>
          <p:nvPr/>
        </p:nvSpPr>
        <p:spPr bwMode="auto">
          <a:xfrm rot="6569816">
            <a:off x="4223123" y="1868010"/>
            <a:ext cx="1263487" cy="48914"/>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6" name="Strzałka w prawo 1">
            <a:extLst>
              <a:ext uri="{FF2B5EF4-FFF2-40B4-BE49-F238E27FC236}">
                <a16:creationId xmlns:a16="http://schemas.microsoft.com/office/drawing/2014/main" id="{063501CF-227C-E2D1-54DE-048326DF1FCB}"/>
              </a:ext>
            </a:extLst>
          </p:cNvPr>
          <p:cNvSpPr>
            <a:spLocks noChangeArrowheads="1"/>
          </p:cNvSpPr>
          <p:nvPr/>
        </p:nvSpPr>
        <p:spPr bwMode="auto">
          <a:xfrm rot="5647714" flipV="1">
            <a:off x="1170968" y="1876873"/>
            <a:ext cx="269387" cy="57121"/>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pic>
        <p:nvPicPr>
          <p:cNvPr id="7" name="Obraz 6">
            <a:extLst>
              <a:ext uri="{FF2B5EF4-FFF2-40B4-BE49-F238E27FC236}">
                <a16:creationId xmlns:a16="http://schemas.microsoft.com/office/drawing/2014/main" id="{7EB04E60-2505-4CF1-904E-AC2F1DACD3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12" y="3629506"/>
            <a:ext cx="4564280" cy="3228493"/>
          </a:xfrm>
          <a:prstGeom prst="rect">
            <a:avLst/>
          </a:prstGeom>
          <a:noFill/>
          <a:ln>
            <a:noFill/>
          </a:ln>
        </p:spPr>
      </p:pic>
      <p:sp>
        <p:nvSpPr>
          <p:cNvPr id="9" name="Strzałka w prawo 1">
            <a:extLst>
              <a:ext uri="{FF2B5EF4-FFF2-40B4-BE49-F238E27FC236}">
                <a16:creationId xmlns:a16="http://schemas.microsoft.com/office/drawing/2014/main" id="{E74756D7-2D79-26A6-B2FA-65ED47476600}"/>
              </a:ext>
            </a:extLst>
          </p:cNvPr>
          <p:cNvSpPr>
            <a:spLocks noChangeArrowheads="1"/>
          </p:cNvSpPr>
          <p:nvPr/>
        </p:nvSpPr>
        <p:spPr bwMode="auto">
          <a:xfrm rot="16200000" flipV="1">
            <a:off x="288677" y="3205634"/>
            <a:ext cx="2104412"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12" name="pole tekstowe 11">
            <a:extLst>
              <a:ext uri="{FF2B5EF4-FFF2-40B4-BE49-F238E27FC236}">
                <a16:creationId xmlns:a16="http://schemas.microsoft.com/office/drawing/2014/main" id="{F4E76564-EC36-C920-4761-2355CFFFD652}"/>
              </a:ext>
            </a:extLst>
          </p:cNvPr>
          <p:cNvSpPr txBox="1"/>
          <p:nvPr/>
        </p:nvSpPr>
        <p:spPr>
          <a:xfrm>
            <a:off x="4498517" y="3661093"/>
            <a:ext cx="1682827" cy="2836033"/>
          </a:xfrm>
          <a:prstGeom prst="rect">
            <a:avLst/>
          </a:prstGeom>
          <a:noFill/>
        </p:spPr>
        <p:txBody>
          <a:bodyPr wrap="square">
            <a:spAutoFit/>
          </a:bodyPr>
          <a:lstStyle/>
          <a:p>
            <a:pPr algn="just">
              <a:lnSpc>
                <a:spcPct val="115000"/>
              </a:lnSpc>
              <a:spcAft>
                <a:spcPts val="1000"/>
              </a:spcAft>
            </a:pPr>
            <a:r>
              <a:rPr lang="pl-PL" sz="1200" dirty="0">
                <a:effectLst/>
                <a:latin typeface="Times New Roman" panose="02020603050405020304" pitchFamily="18" charset="0"/>
                <a:ea typeface="Calibri" panose="020F0502020204030204" pitchFamily="34" charset="0"/>
                <a:cs typeface="Times New Roman" panose="02020603050405020304" pitchFamily="18" charset="0"/>
              </a:rPr>
              <a:t>Uregulowane koryto Odry koło Krapkowic 1 – przebieg koryta w 1825 r., 2 – brzegi i ostrogi w 1851 r., 3 – brzegi i ostrogi współczesne, 4 – łachy korytowe, 5 – wały przeciwpowodziowe, 6 – osady wypełniające XIX-wieczne koryto (Ciszewski, Czajka 2021). </a:t>
            </a:r>
          </a:p>
        </p:txBody>
      </p:sp>
      <p:sp>
        <p:nvSpPr>
          <p:cNvPr id="14" name="pole tekstowe 13">
            <a:extLst>
              <a:ext uri="{FF2B5EF4-FFF2-40B4-BE49-F238E27FC236}">
                <a16:creationId xmlns:a16="http://schemas.microsoft.com/office/drawing/2014/main" id="{E5273705-F5C7-3067-8765-441DD24132A3}"/>
              </a:ext>
            </a:extLst>
          </p:cNvPr>
          <p:cNvSpPr txBox="1"/>
          <p:nvPr/>
        </p:nvSpPr>
        <p:spPr>
          <a:xfrm>
            <a:off x="3499776" y="176208"/>
            <a:ext cx="4724434"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Dekantacja w korycie i na równinie zalewowej</a:t>
            </a:r>
            <a:endParaRPr lang="pl-PL" b="1" dirty="0">
              <a:solidFill>
                <a:srgbClr val="FF0000"/>
              </a:solidFill>
              <a:latin typeface="Times New Roman" panose="02020603050405020304" pitchFamily="18" charset="0"/>
              <a:cs typeface="Times New Roman" panose="02020603050405020304" pitchFamily="18" charset="0"/>
            </a:endParaRPr>
          </a:p>
        </p:txBody>
      </p:sp>
      <p:sp>
        <p:nvSpPr>
          <p:cNvPr id="15" name="pole tekstowe 14">
            <a:extLst>
              <a:ext uri="{FF2B5EF4-FFF2-40B4-BE49-F238E27FC236}">
                <a16:creationId xmlns:a16="http://schemas.microsoft.com/office/drawing/2014/main" id="{9644CE81-A0A1-CCAF-03D3-285C5E1DD2C2}"/>
              </a:ext>
            </a:extLst>
          </p:cNvPr>
          <p:cNvSpPr txBox="1"/>
          <p:nvPr/>
        </p:nvSpPr>
        <p:spPr>
          <a:xfrm>
            <a:off x="18351" y="-19255"/>
            <a:ext cx="629831"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S16</a:t>
            </a:r>
          </a:p>
        </p:txBody>
      </p:sp>
    </p:spTree>
    <p:extLst>
      <p:ext uri="{BB962C8B-B14F-4D97-AF65-F5344CB8AC3E}">
        <p14:creationId xmlns:p14="http://schemas.microsoft.com/office/powerpoint/2010/main" val="2448357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98465242-4A69-3B67-5728-748282ECDC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7" y="5246"/>
            <a:ext cx="5916369" cy="4006980"/>
          </a:xfrm>
          <a:prstGeom prst="rect">
            <a:avLst/>
          </a:prstGeom>
        </p:spPr>
      </p:pic>
      <p:pic>
        <p:nvPicPr>
          <p:cNvPr id="3" name="Obraz 2">
            <a:extLst>
              <a:ext uri="{FF2B5EF4-FFF2-40B4-BE49-F238E27FC236}">
                <a16:creationId xmlns:a16="http://schemas.microsoft.com/office/drawing/2014/main" id="{CA174944-0072-B4DD-7B6E-EBE92DB7A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368" y="4079320"/>
            <a:ext cx="3913632" cy="2778680"/>
          </a:xfrm>
          <a:prstGeom prst="rect">
            <a:avLst/>
          </a:prstGeom>
        </p:spPr>
      </p:pic>
      <p:sp>
        <p:nvSpPr>
          <p:cNvPr id="4" name="pole tekstowe 3">
            <a:extLst>
              <a:ext uri="{FF2B5EF4-FFF2-40B4-BE49-F238E27FC236}">
                <a16:creationId xmlns:a16="http://schemas.microsoft.com/office/drawing/2014/main" id="{1C938D33-0402-8FDD-C41D-E2BC4682537A}"/>
              </a:ext>
            </a:extLst>
          </p:cNvPr>
          <p:cNvSpPr txBox="1"/>
          <p:nvPr/>
        </p:nvSpPr>
        <p:spPr>
          <a:xfrm>
            <a:off x="7135504" y="6388196"/>
            <a:ext cx="1362173" cy="369332"/>
          </a:xfrm>
          <a:prstGeom prst="rect">
            <a:avLst/>
          </a:prstGeom>
          <a:noFill/>
        </p:spPr>
        <p:txBody>
          <a:bodyPr wrap="square">
            <a:spAutoFit/>
          </a:bodyPr>
          <a:lstStyle/>
          <a:p>
            <a:r>
              <a:rPr lang="pl-PL" dirty="0"/>
              <a:t>Gozdowice</a:t>
            </a:r>
          </a:p>
        </p:txBody>
      </p:sp>
      <p:pic>
        <p:nvPicPr>
          <p:cNvPr id="6" name="Obraz 5">
            <a:extLst>
              <a:ext uri="{FF2B5EF4-FFF2-40B4-BE49-F238E27FC236}">
                <a16:creationId xmlns:a16="http://schemas.microsoft.com/office/drawing/2014/main" id="{94BACDA7-A0AD-4709-D863-2363F16121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98082" y="-9291"/>
            <a:ext cx="6293918" cy="4039235"/>
          </a:xfrm>
          <a:prstGeom prst="rect">
            <a:avLst/>
          </a:prstGeom>
          <a:noFill/>
          <a:ln>
            <a:noFill/>
          </a:ln>
        </p:spPr>
      </p:pic>
      <p:sp>
        <p:nvSpPr>
          <p:cNvPr id="8" name="pole tekstowe 7">
            <a:extLst>
              <a:ext uri="{FF2B5EF4-FFF2-40B4-BE49-F238E27FC236}">
                <a16:creationId xmlns:a16="http://schemas.microsoft.com/office/drawing/2014/main" id="{48FCC626-74A0-0283-D630-E80A16C72161}"/>
              </a:ext>
            </a:extLst>
          </p:cNvPr>
          <p:cNvSpPr txBox="1"/>
          <p:nvPr/>
        </p:nvSpPr>
        <p:spPr>
          <a:xfrm>
            <a:off x="6015448" y="4053944"/>
            <a:ext cx="2482229" cy="1208279"/>
          </a:xfrm>
          <a:prstGeom prst="rect">
            <a:avLst/>
          </a:prstGeom>
          <a:noFill/>
        </p:spPr>
        <p:txBody>
          <a:bodyPr wrap="square">
            <a:spAutoFit/>
          </a:bodyPr>
          <a:lstStyle/>
          <a:p>
            <a:pPr>
              <a:lnSpc>
                <a:spcPct val="115000"/>
              </a:lnSpc>
              <a:spcAft>
                <a:spcPts val="1000"/>
              </a:spcAft>
            </a:pPr>
            <a:r>
              <a:rPr lang="pl-PL" sz="1600" dirty="0">
                <a:effectLst/>
                <a:latin typeface="Calibri" panose="020F0502020204030204" pitchFamily="34" charset="0"/>
                <a:ea typeface="Calibri" panose="020F0502020204030204" pitchFamily="34" charset="0"/>
                <a:cs typeface="Times New Roman" panose="02020603050405020304" pitchFamily="18" charset="0"/>
              </a:rPr>
              <a:t>Wypełnienie basenów </a:t>
            </a:r>
            <a:r>
              <a:rPr lang="pl-PL" sz="1600" dirty="0" err="1">
                <a:effectLst/>
                <a:latin typeface="Calibri" panose="020F0502020204030204" pitchFamily="34" charset="0"/>
                <a:ea typeface="Calibri" panose="020F0502020204030204" pitchFamily="34" charset="0"/>
                <a:cs typeface="Times New Roman" panose="02020603050405020304" pitchFamily="18" charset="0"/>
              </a:rPr>
              <a:t>międzyostrogowych</a:t>
            </a:r>
            <a:r>
              <a:rPr lang="pl-PL" sz="1600" dirty="0">
                <a:effectLst/>
                <a:latin typeface="Calibri" panose="020F0502020204030204" pitchFamily="34" charset="0"/>
                <a:ea typeface="Calibri" panose="020F0502020204030204" pitchFamily="34" charset="0"/>
                <a:cs typeface="Times New Roman" panose="02020603050405020304" pitchFamily="18" charset="0"/>
              </a:rPr>
              <a:t> Odry koło Ścinawy (fot. D. Ciszewski)</a:t>
            </a:r>
          </a:p>
        </p:txBody>
      </p:sp>
      <p:pic>
        <p:nvPicPr>
          <p:cNvPr id="5" name="Obraz 4">
            <a:extLst>
              <a:ext uri="{FF2B5EF4-FFF2-40B4-BE49-F238E27FC236}">
                <a16:creationId xmlns:a16="http://schemas.microsoft.com/office/drawing/2014/main" id="{9ABAD40A-2EBA-794A-4080-2D5EE7427A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66446"/>
            <a:ext cx="5898082" cy="3191554"/>
          </a:xfrm>
          <a:prstGeom prst="rect">
            <a:avLst/>
          </a:prstGeom>
        </p:spPr>
      </p:pic>
      <p:sp>
        <p:nvSpPr>
          <p:cNvPr id="7" name="pole tekstowe 6">
            <a:extLst>
              <a:ext uri="{FF2B5EF4-FFF2-40B4-BE49-F238E27FC236}">
                <a16:creationId xmlns:a16="http://schemas.microsoft.com/office/drawing/2014/main" id="{A23DFC14-E4BC-7F5C-D02A-5E63128A2EB5}"/>
              </a:ext>
            </a:extLst>
          </p:cNvPr>
          <p:cNvSpPr txBox="1"/>
          <p:nvPr/>
        </p:nvSpPr>
        <p:spPr>
          <a:xfrm>
            <a:off x="653402" y="3657969"/>
            <a:ext cx="4979505" cy="338554"/>
          </a:xfrm>
          <a:prstGeom prst="rect">
            <a:avLst/>
          </a:prstGeom>
          <a:noFill/>
        </p:spPr>
        <p:txBody>
          <a:bodyPr wrap="square">
            <a:spAutoFit/>
          </a:bodyPr>
          <a:lstStyle/>
          <a:p>
            <a:r>
              <a:rPr lang="pl-PL" sz="1600" dirty="0">
                <a:latin typeface="Times New Roman" panose="02020603050405020304" pitchFamily="18" charset="0"/>
                <a:cs typeface="Times New Roman" panose="02020603050405020304" pitchFamily="18" charset="0"/>
              </a:rPr>
              <a:t>Odra w okolicy Frankfurtu nad Odrą i Słubic</a:t>
            </a:r>
          </a:p>
        </p:txBody>
      </p:sp>
      <p:sp>
        <p:nvSpPr>
          <p:cNvPr id="9" name="pole tekstowe 8">
            <a:extLst>
              <a:ext uri="{FF2B5EF4-FFF2-40B4-BE49-F238E27FC236}">
                <a16:creationId xmlns:a16="http://schemas.microsoft.com/office/drawing/2014/main" id="{D977004D-5D26-BB05-DC73-120C2F35CC9A}"/>
              </a:ext>
            </a:extLst>
          </p:cNvPr>
          <p:cNvSpPr txBox="1"/>
          <p:nvPr/>
        </p:nvSpPr>
        <p:spPr>
          <a:xfrm>
            <a:off x="18351" y="-19255"/>
            <a:ext cx="629831"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S17</a:t>
            </a:r>
          </a:p>
        </p:txBody>
      </p:sp>
    </p:spTree>
    <p:extLst>
      <p:ext uri="{BB962C8B-B14F-4D97-AF65-F5344CB8AC3E}">
        <p14:creationId xmlns:p14="http://schemas.microsoft.com/office/powerpoint/2010/main" val="835602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AFD70594-0958-0986-B855-2680110DC1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13504"/>
            <a:ext cx="12142151" cy="5068294"/>
          </a:xfrm>
          <a:prstGeom prst="rect">
            <a:avLst/>
          </a:prstGeom>
          <a:noFill/>
          <a:ln>
            <a:noFill/>
          </a:ln>
        </p:spPr>
      </p:pic>
      <p:sp>
        <p:nvSpPr>
          <p:cNvPr id="3" name="pole tekstowe 2">
            <a:extLst>
              <a:ext uri="{FF2B5EF4-FFF2-40B4-BE49-F238E27FC236}">
                <a16:creationId xmlns:a16="http://schemas.microsoft.com/office/drawing/2014/main" id="{D3C1FCFB-A200-A0D5-3040-03EB0E551198}"/>
              </a:ext>
            </a:extLst>
          </p:cNvPr>
          <p:cNvSpPr txBox="1"/>
          <p:nvPr/>
        </p:nvSpPr>
        <p:spPr>
          <a:xfrm>
            <a:off x="786529" y="46522"/>
            <a:ext cx="10500101" cy="400110"/>
          </a:xfrm>
          <a:prstGeom prst="rect">
            <a:avLst/>
          </a:prstGeom>
          <a:noFill/>
        </p:spPr>
        <p:txBody>
          <a:bodyPr wrap="square">
            <a:spAutoFit/>
          </a:bodyPr>
          <a:lstStyle/>
          <a:p>
            <a:r>
              <a:rPr lang="pl-PL" sz="2000" b="1" dirty="0">
                <a:latin typeface="Times New Roman" panose="02020603050405020304" pitchFamily="18" charset="0"/>
                <a:cs typeface="Times New Roman" panose="02020603050405020304" pitchFamily="18" charset="0"/>
              </a:rPr>
              <a:t>+ wysoka temperatura powietrza</a:t>
            </a:r>
            <a:endParaRPr lang="pl-PL" sz="1600" b="1" dirty="0">
              <a:solidFill>
                <a:srgbClr val="FF0000"/>
              </a:solidFill>
              <a:latin typeface="Times New Roman" panose="02020603050405020304" pitchFamily="18" charset="0"/>
              <a:cs typeface="Times New Roman" panose="02020603050405020304" pitchFamily="18" charset="0"/>
            </a:endParaRPr>
          </a:p>
        </p:txBody>
      </p:sp>
      <p:sp>
        <p:nvSpPr>
          <p:cNvPr id="4" name="pole tekstowe 3">
            <a:extLst>
              <a:ext uri="{FF2B5EF4-FFF2-40B4-BE49-F238E27FC236}">
                <a16:creationId xmlns:a16="http://schemas.microsoft.com/office/drawing/2014/main" id="{1C0A5665-239A-687B-6B63-482C9E248293}"/>
              </a:ext>
            </a:extLst>
          </p:cNvPr>
          <p:cNvSpPr txBox="1"/>
          <p:nvPr/>
        </p:nvSpPr>
        <p:spPr>
          <a:xfrm>
            <a:off x="786529" y="5848725"/>
            <a:ext cx="2512248" cy="400110"/>
          </a:xfrm>
          <a:prstGeom prst="rect">
            <a:avLst/>
          </a:prstGeom>
          <a:noFill/>
        </p:spPr>
        <p:txBody>
          <a:bodyPr wrap="square">
            <a:spAutoFit/>
          </a:bodyPr>
          <a:lstStyle/>
          <a:p>
            <a:r>
              <a:rPr lang="pl-PL" sz="2000" b="1" dirty="0">
                <a:latin typeface="Times New Roman" panose="02020603050405020304" pitchFamily="18" charset="0"/>
                <a:cs typeface="Times New Roman" panose="02020603050405020304" pitchFamily="18" charset="0"/>
              </a:rPr>
              <a:t>i niskie stany wody</a:t>
            </a:r>
            <a:endParaRPr lang="pl-PL" sz="2000" b="1" dirty="0">
              <a:solidFill>
                <a:srgbClr val="FF0000"/>
              </a:solidFill>
              <a:latin typeface="Times New Roman" panose="02020603050405020304" pitchFamily="18" charset="0"/>
              <a:cs typeface="Times New Roman" panose="02020603050405020304" pitchFamily="18" charset="0"/>
            </a:endParaRPr>
          </a:p>
        </p:txBody>
      </p:sp>
      <p:sp>
        <p:nvSpPr>
          <p:cNvPr id="5" name="pole tekstowe 4">
            <a:extLst>
              <a:ext uri="{FF2B5EF4-FFF2-40B4-BE49-F238E27FC236}">
                <a16:creationId xmlns:a16="http://schemas.microsoft.com/office/drawing/2014/main" id="{4775C39F-E512-FF83-D4E0-B2926CEB97D9}"/>
              </a:ext>
            </a:extLst>
          </p:cNvPr>
          <p:cNvSpPr txBox="1"/>
          <p:nvPr/>
        </p:nvSpPr>
        <p:spPr>
          <a:xfrm>
            <a:off x="8692848" y="6009278"/>
            <a:ext cx="3499152" cy="707886"/>
          </a:xfrm>
          <a:prstGeom prst="rect">
            <a:avLst/>
          </a:prstGeom>
          <a:noFill/>
        </p:spPr>
        <p:txBody>
          <a:bodyPr wrap="square">
            <a:spAutoFit/>
          </a:bodyPr>
          <a:lstStyle/>
          <a:p>
            <a:r>
              <a:rPr lang="pl-PL" sz="2000" b="1" dirty="0">
                <a:latin typeface="Times New Roman" panose="02020603050405020304" pitchFamily="18" charset="0"/>
                <a:cs typeface="Times New Roman" panose="02020603050405020304" pitchFamily="18" charset="0"/>
              </a:rPr>
              <a:t>przyczyniają się do:</a:t>
            </a:r>
          </a:p>
          <a:p>
            <a:r>
              <a:rPr lang="pl-PL" sz="2000" b="1" dirty="0">
                <a:solidFill>
                  <a:srgbClr val="FF0000"/>
                </a:solidFill>
                <a:latin typeface="Times New Roman" panose="02020603050405020304" pitchFamily="18" charset="0"/>
                <a:cs typeface="Times New Roman" panose="02020603050405020304" pitchFamily="18" charset="0"/>
              </a:rPr>
              <a:t>wysychania osadów dennych</a:t>
            </a:r>
          </a:p>
        </p:txBody>
      </p:sp>
      <p:pic>
        <p:nvPicPr>
          <p:cNvPr id="6" name="Obraz 5">
            <a:extLst>
              <a:ext uri="{FF2B5EF4-FFF2-40B4-BE49-F238E27FC236}">
                <a16:creationId xmlns:a16="http://schemas.microsoft.com/office/drawing/2014/main" id="{93214135-7578-D615-0F70-574F607163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2457" y="5239561"/>
            <a:ext cx="3943160" cy="1618439"/>
          </a:xfrm>
          <a:prstGeom prst="rect">
            <a:avLst/>
          </a:prstGeom>
          <a:noFill/>
          <a:ln>
            <a:noFill/>
          </a:ln>
        </p:spPr>
      </p:pic>
      <p:sp>
        <p:nvSpPr>
          <p:cNvPr id="7" name="pole tekstowe 6">
            <a:extLst>
              <a:ext uri="{FF2B5EF4-FFF2-40B4-BE49-F238E27FC236}">
                <a16:creationId xmlns:a16="http://schemas.microsoft.com/office/drawing/2014/main" id="{F4563229-EF77-4F04-40A4-8063EA9C82BE}"/>
              </a:ext>
            </a:extLst>
          </p:cNvPr>
          <p:cNvSpPr txBox="1"/>
          <p:nvPr/>
        </p:nvSpPr>
        <p:spPr>
          <a:xfrm>
            <a:off x="18351" y="-19255"/>
            <a:ext cx="629831"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S18</a:t>
            </a:r>
          </a:p>
        </p:txBody>
      </p:sp>
      <p:sp>
        <p:nvSpPr>
          <p:cNvPr id="8" name="Strzałka w prawo 1">
            <a:extLst>
              <a:ext uri="{FF2B5EF4-FFF2-40B4-BE49-F238E27FC236}">
                <a16:creationId xmlns:a16="http://schemas.microsoft.com/office/drawing/2014/main" id="{FA8B5E90-EBBF-E947-F15E-7110B09C8A31}"/>
              </a:ext>
            </a:extLst>
          </p:cNvPr>
          <p:cNvSpPr>
            <a:spLocks noChangeArrowheads="1"/>
          </p:cNvSpPr>
          <p:nvPr/>
        </p:nvSpPr>
        <p:spPr bwMode="auto">
          <a:xfrm rot="16200000" flipV="1">
            <a:off x="5085457" y="4349400"/>
            <a:ext cx="3955557"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9" name="pole tekstowe 8">
            <a:extLst>
              <a:ext uri="{FF2B5EF4-FFF2-40B4-BE49-F238E27FC236}">
                <a16:creationId xmlns:a16="http://schemas.microsoft.com/office/drawing/2014/main" id="{60B7CEB2-4AD6-A0CD-8B28-377481FC9E98}"/>
              </a:ext>
            </a:extLst>
          </p:cNvPr>
          <p:cNvSpPr txBox="1"/>
          <p:nvPr/>
        </p:nvSpPr>
        <p:spPr>
          <a:xfrm>
            <a:off x="7060555" y="4676370"/>
            <a:ext cx="3070125" cy="271421"/>
          </a:xfrm>
          <a:prstGeom prst="rect">
            <a:avLst/>
          </a:prstGeom>
          <a:noFill/>
        </p:spPr>
        <p:txBody>
          <a:bodyPr wrap="square">
            <a:spAutoFit/>
          </a:bodyPr>
          <a:lstStyle/>
          <a:p>
            <a:pPr>
              <a:lnSpc>
                <a:spcPct val="115000"/>
              </a:lnSpc>
              <a:spcAft>
                <a:spcPts val="1000"/>
              </a:spcAft>
            </a:pPr>
            <a:r>
              <a:rPr lang="pl-PL" sz="1100" b="1" dirty="0">
                <a:effectLst/>
                <a:latin typeface="Times New Roman" panose="02020603050405020304" pitchFamily="18" charset="0"/>
                <a:ea typeface="Calibri" panose="020F0502020204030204" pitchFamily="34" charset="0"/>
                <a:cs typeface="Times New Roman" panose="02020603050405020304" pitchFamily="18" charset="0"/>
              </a:rPr>
              <a:t>Pojawienie się śniętych ryb w Lipce 26.07.2022</a:t>
            </a:r>
          </a:p>
        </p:txBody>
      </p:sp>
      <p:sp>
        <p:nvSpPr>
          <p:cNvPr id="10" name="pole tekstowe 9">
            <a:extLst>
              <a:ext uri="{FF2B5EF4-FFF2-40B4-BE49-F238E27FC236}">
                <a16:creationId xmlns:a16="http://schemas.microsoft.com/office/drawing/2014/main" id="{F0C9F705-5C7B-9D0D-96C7-ED2DAFF68A80}"/>
              </a:ext>
            </a:extLst>
          </p:cNvPr>
          <p:cNvSpPr txBox="1"/>
          <p:nvPr/>
        </p:nvSpPr>
        <p:spPr>
          <a:xfrm>
            <a:off x="1332220" y="1694596"/>
            <a:ext cx="2512248" cy="1015663"/>
          </a:xfrm>
          <a:prstGeom prst="rect">
            <a:avLst/>
          </a:prstGeom>
          <a:noFill/>
        </p:spPr>
        <p:txBody>
          <a:bodyPr wrap="square">
            <a:spAutoFit/>
          </a:bodyPr>
          <a:lstStyle/>
          <a:p>
            <a:r>
              <a:rPr lang="pl-PL" sz="1200" dirty="0">
                <a:latin typeface="Times New Roman" panose="02020603050405020304" pitchFamily="18" charset="0"/>
                <a:cs typeface="Times New Roman" panose="02020603050405020304" pitchFamily="18" charset="0"/>
              </a:rPr>
              <a:t>1 – średnia dobowa 2022</a:t>
            </a:r>
          </a:p>
          <a:p>
            <a:r>
              <a:rPr lang="pl-PL" sz="1200" dirty="0">
                <a:latin typeface="Times New Roman" panose="02020603050405020304" pitchFamily="18" charset="0"/>
                <a:cs typeface="Times New Roman" panose="02020603050405020304" pitchFamily="18" charset="0"/>
              </a:rPr>
              <a:t>2 – średnia wielolecia 1991-2020</a:t>
            </a:r>
          </a:p>
          <a:p>
            <a:r>
              <a:rPr lang="pl-PL" sz="1200" dirty="0">
                <a:latin typeface="Times New Roman" panose="02020603050405020304" pitchFamily="18" charset="0"/>
                <a:cs typeface="Times New Roman" panose="02020603050405020304" pitchFamily="18" charset="0"/>
              </a:rPr>
              <a:t>3 – </a:t>
            </a:r>
            <a:r>
              <a:rPr lang="pl-PL" sz="1200" dirty="0" err="1">
                <a:latin typeface="Times New Roman" panose="02020603050405020304" pitchFamily="18" charset="0"/>
                <a:cs typeface="Times New Roman" panose="02020603050405020304" pitchFamily="18" charset="0"/>
              </a:rPr>
              <a:t>kwantyle</a:t>
            </a:r>
            <a:r>
              <a:rPr lang="pl-PL" sz="1200" dirty="0">
                <a:latin typeface="Times New Roman" panose="02020603050405020304" pitchFamily="18" charset="0"/>
                <a:cs typeface="Times New Roman" panose="02020603050405020304" pitchFamily="18" charset="0"/>
              </a:rPr>
              <a:t> 95%</a:t>
            </a:r>
          </a:p>
          <a:p>
            <a:r>
              <a:rPr lang="pl-PL" sz="1200" dirty="0">
                <a:latin typeface="Times New Roman" panose="02020603050405020304" pitchFamily="18" charset="0"/>
                <a:cs typeface="Times New Roman" panose="02020603050405020304" pitchFamily="18" charset="0"/>
              </a:rPr>
              <a:t>4 – </a:t>
            </a:r>
            <a:r>
              <a:rPr lang="pl-PL" sz="1200" dirty="0" err="1">
                <a:latin typeface="Times New Roman" panose="02020603050405020304" pitchFamily="18" charset="0"/>
                <a:cs typeface="Times New Roman" panose="02020603050405020304" pitchFamily="18" charset="0"/>
              </a:rPr>
              <a:t>kwantyle</a:t>
            </a:r>
            <a:r>
              <a:rPr lang="pl-PL" sz="1200" dirty="0">
                <a:latin typeface="Times New Roman" panose="02020603050405020304" pitchFamily="18" charset="0"/>
                <a:cs typeface="Times New Roman" panose="02020603050405020304" pitchFamily="18" charset="0"/>
              </a:rPr>
              <a:t> 5%</a:t>
            </a:r>
          </a:p>
          <a:p>
            <a:r>
              <a:rPr lang="pl-PL" sz="1200" dirty="0">
                <a:latin typeface="Times New Roman" panose="02020603050405020304" pitchFamily="18" charset="0"/>
                <a:cs typeface="Times New Roman" panose="02020603050405020304" pitchFamily="18" charset="0"/>
              </a:rPr>
              <a:t>5 – całodobowa w 2022</a:t>
            </a:r>
          </a:p>
        </p:txBody>
      </p:sp>
      <p:sp>
        <p:nvSpPr>
          <p:cNvPr id="11" name="pole tekstowe 10">
            <a:extLst>
              <a:ext uri="{FF2B5EF4-FFF2-40B4-BE49-F238E27FC236}">
                <a16:creationId xmlns:a16="http://schemas.microsoft.com/office/drawing/2014/main" id="{EBBDACB3-97D8-F82A-01A8-E9599E11D343}"/>
              </a:ext>
            </a:extLst>
          </p:cNvPr>
          <p:cNvSpPr txBox="1"/>
          <p:nvPr/>
        </p:nvSpPr>
        <p:spPr>
          <a:xfrm>
            <a:off x="1123231" y="3666190"/>
            <a:ext cx="417977" cy="400110"/>
          </a:xfrm>
          <a:prstGeom prst="rect">
            <a:avLst/>
          </a:prstGeom>
          <a:noFill/>
        </p:spPr>
        <p:txBody>
          <a:bodyPr wrap="square">
            <a:spAutoFit/>
          </a:bodyPr>
          <a:lstStyle/>
          <a:p>
            <a:r>
              <a:rPr lang="pl-PL" sz="2000" b="1" dirty="0">
                <a:latin typeface="Times New Roman" panose="02020603050405020304" pitchFamily="18" charset="0"/>
                <a:cs typeface="Times New Roman" panose="02020603050405020304" pitchFamily="18" charset="0"/>
              </a:rPr>
              <a:t>1</a:t>
            </a:r>
            <a:endParaRPr lang="pl-PL" sz="2000" b="1" dirty="0">
              <a:solidFill>
                <a:srgbClr val="FF0000"/>
              </a:solidFill>
              <a:latin typeface="Times New Roman" panose="02020603050405020304" pitchFamily="18" charset="0"/>
              <a:cs typeface="Times New Roman" panose="02020603050405020304" pitchFamily="18" charset="0"/>
            </a:endParaRPr>
          </a:p>
        </p:txBody>
      </p:sp>
      <p:sp>
        <p:nvSpPr>
          <p:cNvPr id="12" name="pole tekstowe 11">
            <a:extLst>
              <a:ext uri="{FF2B5EF4-FFF2-40B4-BE49-F238E27FC236}">
                <a16:creationId xmlns:a16="http://schemas.microsoft.com/office/drawing/2014/main" id="{7AF83424-682B-DA0C-4B51-27D5C48C0A66}"/>
              </a:ext>
            </a:extLst>
          </p:cNvPr>
          <p:cNvSpPr txBox="1"/>
          <p:nvPr/>
        </p:nvSpPr>
        <p:spPr>
          <a:xfrm>
            <a:off x="1034505" y="3443750"/>
            <a:ext cx="417977" cy="400110"/>
          </a:xfrm>
          <a:prstGeom prst="rect">
            <a:avLst/>
          </a:prstGeom>
          <a:noFill/>
        </p:spPr>
        <p:txBody>
          <a:bodyPr wrap="square">
            <a:spAutoFit/>
          </a:bodyPr>
          <a:lstStyle/>
          <a:p>
            <a:r>
              <a:rPr lang="pl-PL" sz="2000" b="1" dirty="0">
                <a:latin typeface="Times New Roman" panose="02020603050405020304" pitchFamily="18" charset="0"/>
                <a:cs typeface="Times New Roman" panose="02020603050405020304" pitchFamily="18" charset="0"/>
              </a:rPr>
              <a:t>2</a:t>
            </a:r>
          </a:p>
        </p:txBody>
      </p:sp>
      <p:sp>
        <p:nvSpPr>
          <p:cNvPr id="13" name="pole tekstowe 12">
            <a:extLst>
              <a:ext uri="{FF2B5EF4-FFF2-40B4-BE49-F238E27FC236}">
                <a16:creationId xmlns:a16="http://schemas.microsoft.com/office/drawing/2014/main" id="{F787B5A1-A63B-3F05-9D0B-D7BE75787F02}"/>
              </a:ext>
            </a:extLst>
          </p:cNvPr>
          <p:cNvSpPr txBox="1"/>
          <p:nvPr/>
        </p:nvSpPr>
        <p:spPr>
          <a:xfrm>
            <a:off x="2880452" y="2904335"/>
            <a:ext cx="417977" cy="400110"/>
          </a:xfrm>
          <a:prstGeom prst="rect">
            <a:avLst/>
          </a:prstGeom>
          <a:noFill/>
        </p:spPr>
        <p:txBody>
          <a:bodyPr wrap="square">
            <a:spAutoFit/>
          </a:bodyPr>
          <a:lstStyle/>
          <a:p>
            <a:r>
              <a:rPr lang="pl-PL" sz="2000" b="1" dirty="0">
                <a:latin typeface="Times New Roman" panose="02020603050405020304" pitchFamily="18" charset="0"/>
                <a:cs typeface="Times New Roman" panose="02020603050405020304" pitchFamily="18" charset="0"/>
              </a:rPr>
              <a:t>3</a:t>
            </a:r>
            <a:endParaRPr lang="pl-PL" sz="2000" b="1" dirty="0">
              <a:solidFill>
                <a:srgbClr val="FF0000"/>
              </a:solidFill>
              <a:latin typeface="Times New Roman" panose="02020603050405020304" pitchFamily="18" charset="0"/>
              <a:cs typeface="Times New Roman" panose="02020603050405020304" pitchFamily="18" charset="0"/>
            </a:endParaRPr>
          </a:p>
        </p:txBody>
      </p:sp>
      <p:sp>
        <p:nvSpPr>
          <p:cNvPr id="14" name="pole tekstowe 13">
            <a:extLst>
              <a:ext uri="{FF2B5EF4-FFF2-40B4-BE49-F238E27FC236}">
                <a16:creationId xmlns:a16="http://schemas.microsoft.com/office/drawing/2014/main" id="{6C8AF959-EEDC-8F96-412F-B7C2B3F74995}"/>
              </a:ext>
            </a:extLst>
          </p:cNvPr>
          <p:cNvSpPr txBox="1"/>
          <p:nvPr/>
        </p:nvSpPr>
        <p:spPr>
          <a:xfrm>
            <a:off x="2379355" y="4031498"/>
            <a:ext cx="417977" cy="400110"/>
          </a:xfrm>
          <a:prstGeom prst="rect">
            <a:avLst/>
          </a:prstGeom>
          <a:noFill/>
        </p:spPr>
        <p:txBody>
          <a:bodyPr wrap="square">
            <a:spAutoFit/>
          </a:bodyPr>
          <a:lstStyle/>
          <a:p>
            <a:r>
              <a:rPr lang="pl-PL" sz="2000" b="1" dirty="0">
                <a:latin typeface="Times New Roman" panose="02020603050405020304" pitchFamily="18" charset="0"/>
                <a:cs typeface="Times New Roman" panose="02020603050405020304" pitchFamily="18" charset="0"/>
              </a:rPr>
              <a:t>4</a:t>
            </a:r>
            <a:endParaRPr lang="pl-PL" sz="2000" b="1" dirty="0">
              <a:solidFill>
                <a:srgbClr val="FF0000"/>
              </a:solidFill>
              <a:latin typeface="Times New Roman" panose="02020603050405020304" pitchFamily="18" charset="0"/>
              <a:cs typeface="Times New Roman" panose="02020603050405020304" pitchFamily="18" charset="0"/>
            </a:endParaRPr>
          </a:p>
        </p:txBody>
      </p:sp>
      <p:sp>
        <p:nvSpPr>
          <p:cNvPr id="15" name="pole tekstowe 14">
            <a:extLst>
              <a:ext uri="{FF2B5EF4-FFF2-40B4-BE49-F238E27FC236}">
                <a16:creationId xmlns:a16="http://schemas.microsoft.com/office/drawing/2014/main" id="{34C114DE-730F-D939-15A9-3E27B63138DB}"/>
              </a:ext>
            </a:extLst>
          </p:cNvPr>
          <p:cNvSpPr txBox="1"/>
          <p:nvPr/>
        </p:nvSpPr>
        <p:spPr>
          <a:xfrm>
            <a:off x="1228589" y="2827931"/>
            <a:ext cx="417977" cy="400110"/>
          </a:xfrm>
          <a:prstGeom prst="rect">
            <a:avLst/>
          </a:prstGeom>
          <a:noFill/>
        </p:spPr>
        <p:txBody>
          <a:bodyPr wrap="square">
            <a:spAutoFit/>
          </a:bodyPr>
          <a:lstStyle/>
          <a:p>
            <a:r>
              <a:rPr lang="pl-PL" sz="2000" b="1" dirty="0">
                <a:latin typeface="Times New Roman" panose="02020603050405020304" pitchFamily="18" charset="0"/>
                <a:cs typeface="Times New Roman" panose="02020603050405020304" pitchFamily="18" charset="0"/>
              </a:rPr>
              <a:t>5</a:t>
            </a:r>
            <a:endParaRPr lang="pl-PL" sz="2000" b="1" dirty="0">
              <a:solidFill>
                <a:srgbClr val="FF0000"/>
              </a:solidFill>
              <a:latin typeface="Times New Roman" panose="02020603050405020304" pitchFamily="18" charset="0"/>
              <a:cs typeface="Times New Roman" panose="02020603050405020304" pitchFamily="18" charset="0"/>
            </a:endParaRPr>
          </a:p>
        </p:txBody>
      </p:sp>
      <p:sp>
        <p:nvSpPr>
          <p:cNvPr id="16" name="pole tekstowe 15">
            <a:extLst>
              <a:ext uri="{FF2B5EF4-FFF2-40B4-BE49-F238E27FC236}">
                <a16:creationId xmlns:a16="http://schemas.microsoft.com/office/drawing/2014/main" id="{9406746B-DD6C-C581-AEB9-E88EA17061DA}"/>
              </a:ext>
            </a:extLst>
          </p:cNvPr>
          <p:cNvSpPr txBox="1"/>
          <p:nvPr/>
        </p:nvSpPr>
        <p:spPr>
          <a:xfrm>
            <a:off x="5010015" y="5371671"/>
            <a:ext cx="657325" cy="276999"/>
          </a:xfrm>
          <a:prstGeom prst="rect">
            <a:avLst/>
          </a:prstGeom>
          <a:noFill/>
        </p:spPr>
        <p:txBody>
          <a:bodyPr wrap="square">
            <a:spAutoFit/>
          </a:bodyPr>
          <a:lstStyle/>
          <a:p>
            <a:r>
              <a:rPr lang="pl-PL" sz="1200" b="1" dirty="0">
                <a:latin typeface="Times New Roman" panose="02020603050405020304" pitchFamily="18" charset="0"/>
                <a:cs typeface="Times New Roman" panose="02020603050405020304" pitchFamily="18" charset="0"/>
              </a:rPr>
              <a:t>11.06</a:t>
            </a:r>
            <a:endParaRPr lang="pl-PL" sz="1200" b="1" dirty="0">
              <a:solidFill>
                <a:srgbClr val="FF0000"/>
              </a:solidFill>
              <a:latin typeface="Times New Roman" panose="02020603050405020304" pitchFamily="18" charset="0"/>
              <a:cs typeface="Times New Roman" panose="02020603050405020304" pitchFamily="18" charset="0"/>
            </a:endParaRPr>
          </a:p>
        </p:txBody>
      </p:sp>
      <p:sp>
        <p:nvSpPr>
          <p:cNvPr id="17" name="pole tekstowe 16">
            <a:extLst>
              <a:ext uri="{FF2B5EF4-FFF2-40B4-BE49-F238E27FC236}">
                <a16:creationId xmlns:a16="http://schemas.microsoft.com/office/drawing/2014/main" id="{D915F5A1-A11C-5E70-A5DE-9FF48183667A}"/>
              </a:ext>
            </a:extLst>
          </p:cNvPr>
          <p:cNvSpPr txBox="1"/>
          <p:nvPr/>
        </p:nvSpPr>
        <p:spPr>
          <a:xfrm>
            <a:off x="7222151" y="5483303"/>
            <a:ext cx="657325" cy="276999"/>
          </a:xfrm>
          <a:prstGeom prst="rect">
            <a:avLst/>
          </a:prstGeom>
          <a:noFill/>
        </p:spPr>
        <p:txBody>
          <a:bodyPr wrap="square">
            <a:spAutoFit/>
          </a:bodyPr>
          <a:lstStyle/>
          <a:p>
            <a:r>
              <a:rPr lang="pl-PL" sz="1200" b="1" dirty="0">
                <a:latin typeface="Times New Roman" panose="02020603050405020304" pitchFamily="18" charset="0"/>
                <a:cs typeface="Times New Roman" panose="02020603050405020304" pitchFamily="18" charset="0"/>
              </a:rPr>
              <a:t>3.08</a:t>
            </a:r>
            <a:endParaRPr lang="pl-PL" sz="1200" b="1" dirty="0">
              <a:solidFill>
                <a:srgbClr val="FF0000"/>
              </a:solidFill>
              <a:latin typeface="Times New Roman" panose="02020603050405020304" pitchFamily="18" charset="0"/>
              <a:cs typeface="Times New Roman" panose="02020603050405020304" pitchFamily="18" charset="0"/>
            </a:endParaRPr>
          </a:p>
        </p:txBody>
      </p:sp>
      <p:sp>
        <p:nvSpPr>
          <p:cNvPr id="18" name="Strzałka w prawo 1">
            <a:extLst>
              <a:ext uri="{FF2B5EF4-FFF2-40B4-BE49-F238E27FC236}">
                <a16:creationId xmlns:a16="http://schemas.microsoft.com/office/drawing/2014/main" id="{38E1C18C-A8DC-2F22-3A62-CD68A969D0BF}"/>
              </a:ext>
            </a:extLst>
          </p:cNvPr>
          <p:cNvSpPr>
            <a:spLocks noChangeArrowheads="1"/>
          </p:cNvSpPr>
          <p:nvPr/>
        </p:nvSpPr>
        <p:spPr bwMode="auto">
          <a:xfrm rot="16879200" flipV="1">
            <a:off x="4248111" y="3952788"/>
            <a:ext cx="2859346"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19" name="pole tekstowe 18">
            <a:extLst>
              <a:ext uri="{FF2B5EF4-FFF2-40B4-BE49-F238E27FC236}">
                <a16:creationId xmlns:a16="http://schemas.microsoft.com/office/drawing/2014/main" id="{6B198109-C04C-4EA1-4DA6-D94B024E4F14}"/>
              </a:ext>
            </a:extLst>
          </p:cNvPr>
          <p:cNvSpPr txBox="1"/>
          <p:nvPr/>
        </p:nvSpPr>
        <p:spPr>
          <a:xfrm>
            <a:off x="5803396" y="5543200"/>
            <a:ext cx="1139748" cy="276999"/>
          </a:xfrm>
          <a:prstGeom prst="rect">
            <a:avLst/>
          </a:prstGeom>
          <a:noFill/>
        </p:spPr>
        <p:txBody>
          <a:bodyPr wrap="square">
            <a:spAutoFit/>
          </a:bodyPr>
          <a:lstStyle/>
          <a:p>
            <a:r>
              <a:rPr lang="pl-PL" sz="1200" b="1" dirty="0"/>
              <a:t>Krzyżanowice</a:t>
            </a:r>
          </a:p>
        </p:txBody>
      </p:sp>
    </p:spTree>
    <p:extLst>
      <p:ext uri="{BB962C8B-B14F-4D97-AF65-F5344CB8AC3E}">
        <p14:creationId xmlns:p14="http://schemas.microsoft.com/office/powerpoint/2010/main" val="375014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45CFFF8D-C9A8-DA73-361F-57D7F3AA6F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84" y="8118"/>
            <a:ext cx="9418452" cy="6849882"/>
          </a:xfrm>
          <a:prstGeom prst="rect">
            <a:avLst/>
          </a:prstGeom>
          <a:noFill/>
          <a:ln>
            <a:noFill/>
          </a:ln>
        </p:spPr>
      </p:pic>
      <p:pic>
        <p:nvPicPr>
          <p:cNvPr id="3" name="Obraz 2">
            <a:extLst>
              <a:ext uri="{FF2B5EF4-FFF2-40B4-BE49-F238E27FC236}">
                <a16:creationId xmlns:a16="http://schemas.microsoft.com/office/drawing/2014/main" id="{8D0D1C09-EDA2-F081-6E4D-BFD49DDE48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38900" y="5208608"/>
            <a:ext cx="5753100" cy="1649392"/>
          </a:xfrm>
          <a:prstGeom prst="rect">
            <a:avLst/>
          </a:prstGeom>
          <a:noFill/>
          <a:ln>
            <a:noFill/>
          </a:ln>
        </p:spPr>
      </p:pic>
      <p:pic>
        <p:nvPicPr>
          <p:cNvPr id="4" name="Obraz 3">
            <a:extLst>
              <a:ext uri="{FF2B5EF4-FFF2-40B4-BE49-F238E27FC236}">
                <a16:creationId xmlns:a16="http://schemas.microsoft.com/office/drawing/2014/main" id="{7BED8850-1B1B-C77C-6BD2-00083BA3C7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8900" y="3490234"/>
            <a:ext cx="5753100" cy="1689662"/>
          </a:xfrm>
          <a:prstGeom prst="rect">
            <a:avLst/>
          </a:prstGeom>
          <a:noFill/>
          <a:ln>
            <a:noFill/>
          </a:ln>
        </p:spPr>
      </p:pic>
      <p:pic>
        <p:nvPicPr>
          <p:cNvPr id="5" name="Obraz 4">
            <a:extLst>
              <a:ext uri="{FF2B5EF4-FFF2-40B4-BE49-F238E27FC236}">
                <a16:creationId xmlns:a16="http://schemas.microsoft.com/office/drawing/2014/main" id="{53B2136A-AB25-6592-D0F6-97B47F85DDA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38900" y="16367"/>
            <a:ext cx="5753100" cy="1771918"/>
          </a:xfrm>
          <a:prstGeom prst="rect">
            <a:avLst/>
          </a:prstGeom>
          <a:noFill/>
          <a:ln>
            <a:noFill/>
          </a:ln>
        </p:spPr>
      </p:pic>
      <p:sp>
        <p:nvSpPr>
          <p:cNvPr id="7" name="Strzałka w prawo 1">
            <a:extLst>
              <a:ext uri="{FF2B5EF4-FFF2-40B4-BE49-F238E27FC236}">
                <a16:creationId xmlns:a16="http://schemas.microsoft.com/office/drawing/2014/main" id="{58A0529A-5847-E865-3EE7-C1F2FF86B6B7}"/>
              </a:ext>
            </a:extLst>
          </p:cNvPr>
          <p:cNvSpPr>
            <a:spLocks noChangeArrowheads="1"/>
          </p:cNvSpPr>
          <p:nvPr/>
        </p:nvSpPr>
        <p:spPr bwMode="auto">
          <a:xfrm rot="9684294" flipV="1">
            <a:off x="4799047" y="6095315"/>
            <a:ext cx="1908109"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10" name="Strzałka w prawo 1">
            <a:extLst>
              <a:ext uri="{FF2B5EF4-FFF2-40B4-BE49-F238E27FC236}">
                <a16:creationId xmlns:a16="http://schemas.microsoft.com/office/drawing/2014/main" id="{17C12142-E8A2-FE69-483F-C309DF13B543}"/>
              </a:ext>
            </a:extLst>
          </p:cNvPr>
          <p:cNvSpPr>
            <a:spLocks noChangeArrowheads="1"/>
          </p:cNvSpPr>
          <p:nvPr/>
        </p:nvSpPr>
        <p:spPr bwMode="auto">
          <a:xfrm rot="10285995" flipV="1">
            <a:off x="3805734" y="4447075"/>
            <a:ext cx="2965437"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pic>
        <p:nvPicPr>
          <p:cNvPr id="13" name="Obraz 12">
            <a:extLst>
              <a:ext uri="{FF2B5EF4-FFF2-40B4-BE49-F238E27FC236}">
                <a16:creationId xmlns:a16="http://schemas.microsoft.com/office/drawing/2014/main" id="{A3F66EC7-F9C6-0122-6DD3-C32342DC56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33693" y="8118"/>
            <a:ext cx="4486659" cy="1473790"/>
          </a:xfrm>
          <a:prstGeom prst="rect">
            <a:avLst/>
          </a:prstGeom>
          <a:noFill/>
          <a:ln>
            <a:noFill/>
          </a:ln>
        </p:spPr>
      </p:pic>
      <p:sp>
        <p:nvSpPr>
          <p:cNvPr id="14" name="Strzałka w prawo 1">
            <a:extLst>
              <a:ext uri="{FF2B5EF4-FFF2-40B4-BE49-F238E27FC236}">
                <a16:creationId xmlns:a16="http://schemas.microsoft.com/office/drawing/2014/main" id="{9B17D0CF-5689-C9B6-247A-10349BC2006C}"/>
              </a:ext>
            </a:extLst>
          </p:cNvPr>
          <p:cNvSpPr>
            <a:spLocks noChangeArrowheads="1"/>
          </p:cNvSpPr>
          <p:nvPr/>
        </p:nvSpPr>
        <p:spPr bwMode="auto">
          <a:xfrm rot="8699158" flipV="1">
            <a:off x="1679569" y="1837716"/>
            <a:ext cx="2095236"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15" name="pole tekstowe 14">
            <a:extLst>
              <a:ext uri="{FF2B5EF4-FFF2-40B4-BE49-F238E27FC236}">
                <a16:creationId xmlns:a16="http://schemas.microsoft.com/office/drawing/2014/main" id="{D37FF82B-8889-AF00-F37E-0AD911BF878A}"/>
              </a:ext>
            </a:extLst>
          </p:cNvPr>
          <p:cNvSpPr txBox="1"/>
          <p:nvPr/>
        </p:nvSpPr>
        <p:spPr>
          <a:xfrm>
            <a:off x="641108" y="-24985"/>
            <a:ext cx="3535914" cy="635943"/>
          </a:xfrm>
          <a:prstGeom prst="rect">
            <a:avLst/>
          </a:prstGeom>
          <a:noFill/>
        </p:spPr>
        <p:txBody>
          <a:bodyPr wrap="square">
            <a:spAutoFit/>
          </a:bodyPr>
          <a:lstStyle/>
          <a:p>
            <a:pPr>
              <a:lnSpc>
                <a:spcPct val="115000"/>
              </a:lnSpc>
              <a:spcAft>
                <a:spcPts val="1000"/>
              </a:spcAft>
            </a:pPr>
            <a:r>
              <a:rPr lang="pl-PL" sz="1600" b="1" dirty="0">
                <a:effectLst/>
                <a:latin typeface="Times New Roman" panose="02020603050405020304" pitchFamily="18" charset="0"/>
                <a:ea typeface="Calibri" panose="020F0502020204030204" pitchFamily="34" charset="0"/>
                <a:cs typeface="Times New Roman" panose="02020603050405020304" pitchFamily="18" charset="0"/>
              </a:rPr>
              <a:t>Stany wody na Odrze na wybranych stacjach w okresie 01.06-31.08.2022 r.</a:t>
            </a:r>
          </a:p>
        </p:txBody>
      </p:sp>
      <p:sp>
        <p:nvSpPr>
          <p:cNvPr id="16" name="pole tekstowe 15">
            <a:extLst>
              <a:ext uri="{FF2B5EF4-FFF2-40B4-BE49-F238E27FC236}">
                <a16:creationId xmlns:a16="http://schemas.microsoft.com/office/drawing/2014/main" id="{1989A52A-6C41-990E-5765-B74F2E3ED776}"/>
              </a:ext>
            </a:extLst>
          </p:cNvPr>
          <p:cNvSpPr txBox="1"/>
          <p:nvPr/>
        </p:nvSpPr>
        <p:spPr>
          <a:xfrm>
            <a:off x="8500741" y="361796"/>
            <a:ext cx="3070125" cy="271421"/>
          </a:xfrm>
          <a:prstGeom prst="rect">
            <a:avLst/>
          </a:prstGeom>
          <a:noFill/>
        </p:spPr>
        <p:txBody>
          <a:bodyPr wrap="square">
            <a:spAutoFit/>
          </a:bodyPr>
          <a:lstStyle/>
          <a:p>
            <a:pPr>
              <a:lnSpc>
                <a:spcPct val="115000"/>
              </a:lnSpc>
              <a:spcAft>
                <a:spcPts val="1000"/>
              </a:spcAft>
            </a:pPr>
            <a:r>
              <a:rPr lang="pl-PL" sz="1100" b="1" dirty="0">
                <a:effectLst/>
                <a:latin typeface="Times New Roman" panose="02020603050405020304" pitchFamily="18" charset="0"/>
                <a:ea typeface="Calibri" panose="020F0502020204030204" pitchFamily="34" charset="0"/>
                <a:cs typeface="Times New Roman" panose="02020603050405020304" pitchFamily="18" charset="0"/>
              </a:rPr>
              <a:t>Pojawienie się śniętych ryb w Lipce 26.07.2022</a:t>
            </a:r>
          </a:p>
        </p:txBody>
      </p:sp>
      <p:sp>
        <p:nvSpPr>
          <p:cNvPr id="18" name="pole tekstowe 17">
            <a:extLst>
              <a:ext uri="{FF2B5EF4-FFF2-40B4-BE49-F238E27FC236}">
                <a16:creationId xmlns:a16="http://schemas.microsoft.com/office/drawing/2014/main" id="{E220A4EE-0286-385C-B3A2-434324CB4DD7}"/>
              </a:ext>
            </a:extLst>
          </p:cNvPr>
          <p:cNvSpPr txBox="1"/>
          <p:nvPr/>
        </p:nvSpPr>
        <p:spPr>
          <a:xfrm>
            <a:off x="5900" y="6012735"/>
            <a:ext cx="3700318" cy="769441"/>
          </a:xfrm>
          <a:prstGeom prst="rect">
            <a:avLst/>
          </a:prstGeom>
          <a:noFill/>
        </p:spPr>
        <p:txBody>
          <a:bodyPr wrap="square">
            <a:spAutoFit/>
          </a:bodyPr>
          <a:lstStyle/>
          <a:p>
            <a:r>
              <a:rPr lang="pl-PL" sz="1100" dirty="0">
                <a:effectLst/>
                <a:latin typeface="Times New Roman" panose="02020603050405020304" pitchFamily="18" charset="0"/>
                <a:ea typeface="Times New Roman" panose="02020603050405020304" pitchFamily="18" charset="0"/>
              </a:rPr>
              <a:t>Na </a:t>
            </a:r>
            <a:r>
              <a:rPr lang="pl-PL" sz="1100" dirty="0" err="1">
                <a:effectLst/>
                <a:latin typeface="Times New Roman" panose="02020603050405020304" pitchFamily="18" charset="0"/>
                <a:ea typeface="Times New Roman" panose="02020603050405020304" pitchFamily="18" charset="0"/>
              </a:rPr>
              <a:t>hydrogramach</a:t>
            </a:r>
            <a:r>
              <a:rPr lang="pl-PL" sz="1100" dirty="0">
                <a:effectLst/>
                <a:latin typeface="Times New Roman" panose="02020603050405020304" pitchFamily="18" charset="0"/>
                <a:ea typeface="Times New Roman" panose="02020603050405020304" pitchFamily="18" charset="0"/>
              </a:rPr>
              <a:t> stanów wody </a:t>
            </a:r>
            <a:r>
              <a:rPr lang="pl-PL" sz="1100" dirty="0">
                <a:latin typeface="Times New Roman" panose="02020603050405020304" pitchFamily="18" charset="0"/>
                <a:ea typeface="Times New Roman" panose="02020603050405020304" pitchFamily="18" charset="0"/>
              </a:rPr>
              <a:t>G</a:t>
            </a:r>
            <a:r>
              <a:rPr lang="pl-PL" sz="1100" dirty="0">
                <a:effectLst/>
                <a:latin typeface="Times New Roman" panose="02020603050405020304" pitchFamily="18" charset="0"/>
                <a:ea typeface="Times New Roman" panose="02020603050405020304" pitchFamily="18" charset="0"/>
              </a:rPr>
              <a:t>órnej Odry (Olza,  Racibórz, Krzyżanowice, Malczyce, Ścinawa) widać, że pracowali na stopniach wodnych szczytowo-interwencyjnie, co przy niskim napełnieniu koryta uruchamiało osady</a:t>
            </a:r>
            <a:endParaRPr lang="pl-PL" sz="1100" dirty="0"/>
          </a:p>
        </p:txBody>
      </p:sp>
      <p:sp>
        <p:nvSpPr>
          <p:cNvPr id="19" name="Strzałka w prawo 1">
            <a:extLst>
              <a:ext uri="{FF2B5EF4-FFF2-40B4-BE49-F238E27FC236}">
                <a16:creationId xmlns:a16="http://schemas.microsoft.com/office/drawing/2014/main" id="{27B7AC5F-BC68-CA1F-914B-DE9897623888}"/>
              </a:ext>
            </a:extLst>
          </p:cNvPr>
          <p:cNvSpPr>
            <a:spLocks noChangeArrowheads="1"/>
          </p:cNvSpPr>
          <p:nvPr/>
        </p:nvSpPr>
        <p:spPr bwMode="auto">
          <a:xfrm rot="10430509">
            <a:off x="5169048" y="5869841"/>
            <a:ext cx="1448508"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20" name="Strzałka w prawo 1">
            <a:extLst>
              <a:ext uri="{FF2B5EF4-FFF2-40B4-BE49-F238E27FC236}">
                <a16:creationId xmlns:a16="http://schemas.microsoft.com/office/drawing/2014/main" id="{5905C90C-3DC2-19FA-945D-FCE1CA891CE2}"/>
              </a:ext>
            </a:extLst>
          </p:cNvPr>
          <p:cNvSpPr>
            <a:spLocks noChangeArrowheads="1"/>
          </p:cNvSpPr>
          <p:nvPr/>
        </p:nvSpPr>
        <p:spPr bwMode="auto">
          <a:xfrm rot="21300421">
            <a:off x="2728551" y="4979444"/>
            <a:ext cx="329230"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21" name="pole tekstowe 20">
            <a:extLst>
              <a:ext uri="{FF2B5EF4-FFF2-40B4-BE49-F238E27FC236}">
                <a16:creationId xmlns:a16="http://schemas.microsoft.com/office/drawing/2014/main" id="{0D518236-9154-C597-8749-5B378FCDBABC}"/>
              </a:ext>
            </a:extLst>
          </p:cNvPr>
          <p:cNvSpPr txBox="1"/>
          <p:nvPr/>
        </p:nvSpPr>
        <p:spPr>
          <a:xfrm>
            <a:off x="2219082" y="4818185"/>
            <a:ext cx="732006" cy="338554"/>
          </a:xfrm>
          <a:prstGeom prst="rect">
            <a:avLst/>
          </a:prstGeom>
          <a:noFill/>
        </p:spPr>
        <p:txBody>
          <a:bodyPr wrap="square">
            <a:spAutoFit/>
          </a:bodyPr>
          <a:lstStyle/>
          <a:p>
            <a:r>
              <a:rPr lang="pl-PL" sz="1600" b="1" dirty="0"/>
              <a:t>Lipki</a:t>
            </a:r>
          </a:p>
        </p:txBody>
      </p:sp>
      <p:sp>
        <p:nvSpPr>
          <p:cNvPr id="22" name="pole tekstowe 21">
            <a:extLst>
              <a:ext uri="{FF2B5EF4-FFF2-40B4-BE49-F238E27FC236}">
                <a16:creationId xmlns:a16="http://schemas.microsoft.com/office/drawing/2014/main" id="{879DE517-5B09-6114-2870-DB7312580142}"/>
              </a:ext>
            </a:extLst>
          </p:cNvPr>
          <p:cNvSpPr txBox="1"/>
          <p:nvPr/>
        </p:nvSpPr>
        <p:spPr>
          <a:xfrm rot="19671347">
            <a:off x="4208933" y="2635754"/>
            <a:ext cx="786435" cy="276999"/>
          </a:xfrm>
          <a:prstGeom prst="rect">
            <a:avLst/>
          </a:prstGeom>
          <a:noFill/>
        </p:spPr>
        <p:txBody>
          <a:bodyPr wrap="square">
            <a:spAutoFit/>
          </a:bodyPr>
          <a:lstStyle/>
          <a:p>
            <a:r>
              <a:rPr lang="pl-PL" sz="1200" b="1" dirty="0"/>
              <a:t>Malczyce</a:t>
            </a:r>
          </a:p>
        </p:txBody>
      </p:sp>
      <p:sp>
        <p:nvSpPr>
          <p:cNvPr id="23" name="pole tekstowe 22">
            <a:extLst>
              <a:ext uri="{FF2B5EF4-FFF2-40B4-BE49-F238E27FC236}">
                <a16:creationId xmlns:a16="http://schemas.microsoft.com/office/drawing/2014/main" id="{33B25F3D-EC5A-9FCC-2941-E15ED8BF4F4D}"/>
              </a:ext>
            </a:extLst>
          </p:cNvPr>
          <p:cNvSpPr txBox="1"/>
          <p:nvPr/>
        </p:nvSpPr>
        <p:spPr>
          <a:xfrm rot="21358068">
            <a:off x="5467753" y="5651675"/>
            <a:ext cx="1139748" cy="230832"/>
          </a:xfrm>
          <a:prstGeom prst="rect">
            <a:avLst/>
          </a:prstGeom>
          <a:noFill/>
        </p:spPr>
        <p:txBody>
          <a:bodyPr wrap="square">
            <a:spAutoFit/>
          </a:bodyPr>
          <a:lstStyle/>
          <a:p>
            <a:r>
              <a:rPr lang="pl-PL" sz="900" b="1" dirty="0"/>
              <a:t>Krzyżanowice</a:t>
            </a:r>
          </a:p>
        </p:txBody>
      </p:sp>
      <p:sp>
        <p:nvSpPr>
          <p:cNvPr id="24" name="pole tekstowe 23">
            <a:extLst>
              <a:ext uri="{FF2B5EF4-FFF2-40B4-BE49-F238E27FC236}">
                <a16:creationId xmlns:a16="http://schemas.microsoft.com/office/drawing/2014/main" id="{F41DD66D-256B-D077-03C7-1EF42FC0F94B}"/>
              </a:ext>
            </a:extLst>
          </p:cNvPr>
          <p:cNvSpPr txBox="1"/>
          <p:nvPr/>
        </p:nvSpPr>
        <p:spPr>
          <a:xfrm rot="20613877">
            <a:off x="5379174" y="6091522"/>
            <a:ext cx="827264" cy="276999"/>
          </a:xfrm>
          <a:prstGeom prst="rect">
            <a:avLst/>
          </a:prstGeom>
          <a:noFill/>
        </p:spPr>
        <p:txBody>
          <a:bodyPr wrap="square">
            <a:spAutoFit/>
          </a:bodyPr>
          <a:lstStyle/>
          <a:p>
            <a:r>
              <a:rPr lang="pl-PL" sz="1200" b="1" dirty="0"/>
              <a:t>Chałupki</a:t>
            </a:r>
          </a:p>
        </p:txBody>
      </p:sp>
      <p:sp>
        <p:nvSpPr>
          <p:cNvPr id="25" name="pole tekstowe 24">
            <a:extLst>
              <a:ext uri="{FF2B5EF4-FFF2-40B4-BE49-F238E27FC236}">
                <a16:creationId xmlns:a16="http://schemas.microsoft.com/office/drawing/2014/main" id="{A00579CC-11DD-683C-40B8-6AF0B4BF0E74}"/>
              </a:ext>
            </a:extLst>
          </p:cNvPr>
          <p:cNvSpPr txBox="1"/>
          <p:nvPr/>
        </p:nvSpPr>
        <p:spPr>
          <a:xfrm rot="21157928">
            <a:off x="4976515" y="4171447"/>
            <a:ext cx="623873" cy="276999"/>
          </a:xfrm>
          <a:prstGeom prst="rect">
            <a:avLst/>
          </a:prstGeom>
          <a:noFill/>
        </p:spPr>
        <p:txBody>
          <a:bodyPr wrap="square">
            <a:spAutoFit/>
          </a:bodyPr>
          <a:lstStyle/>
          <a:p>
            <a:r>
              <a:rPr lang="pl-PL" sz="1200" b="1" dirty="0"/>
              <a:t>Oława</a:t>
            </a:r>
          </a:p>
        </p:txBody>
      </p:sp>
      <p:sp>
        <p:nvSpPr>
          <p:cNvPr id="27" name="pole tekstowe 26">
            <a:extLst>
              <a:ext uri="{FF2B5EF4-FFF2-40B4-BE49-F238E27FC236}">
                <a16:creationId xmlns:a16="http://schemas.microsoft.com/office/drawing/2014/main" id="{F1437576-900C-6AAB-C810-DACE250324B5}"/>
              </a:ext>
            </a:extLst>
          </p:cNvPr>
          <p:cNvSpPr txBox="1"/>
          <p:nvPr/>
        </p:nvSpPr>
        <p:spPr>
          <a:xfrm rot="19531073">
            <a:off x="2119800" y="1743656"/>
            <a:ext cx="786435" cy="276999"/>
          </a:xfrm>
          <a:prstGeom prst="rect">
            <a:avLst/>
          </a:prstGeom>
          <a:noFill/>
        </p:spPr>
        <p:txBody>
          <a:bodyPr wrap="square">
            <a:spAutoFit/>
          </a:bodyPr>
          <a:lstStyle/>
          <a:p>
            <a:r>
              <a:rPr lang="pl-PL" sz="1200" b="1" dirty="0" err="1"/>
              <a:t>Kostrzyń</a:t>
            </a:r>
            <a:endParaRPr lang="pl-PL" sz="1200" b="1" dirty="0"/>
          </a:p>
        </p:txBody>
      </p:sp>
      <p:sp>
        <p:nvSpPr>
          <p:cNvPr id="6" name="pole tekstowe 5">
            <a:extLst>
              <a:ext uri="{FF2B5EF4-FFF2-40B4-BE49-F238E27FC236}">
                <a16:creationId xmlns:a16="http://schemas.microsoft.com/office/drawing/2014/main" id="{C644967A-FF57-4924-12F6-E1BAABB08F99}"/>
              </a:ext>
            </a:extLst>
          </p:cNvPr>
          <p:cNvSpPr txBox="1"/>
          <p:nvPr/>
        </p:nvSpPr>
        <p:spPr>
          <a:xfrm>
            <a:off x="18351" y="-19255"/>
            <a:ext cx="629831"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S19</a:t>
            </a:r>
          </a:p>
        </p:txBody>
      </p:sp>
      <p:sp>
        <p:nvSpPr>
          <p:cNvPr id="17" name="pole tekstowe 16">
            <a:extLst>
              <a:ext uri="{FF2B5EF4-FFF2-40B4-BE49-F238E27FC236}">
                <a16:creationId xmlns:a16="http://schemas.microsoft.com/office/drawing/2014/main" id="{BC65108A-29D9-11B3-4CBC-62632F5764EC}"/>
              </a:ext>
            </a:extLst>
          </p:cNvPr>
          <p:cNvSpPr txBox="1"/>
          <p:nvPr/>
        </p:nvSpPr>
        <p:spPr>
          <a:xfrm>
            <a:off x="7234149" y="4595272"/>
            <a:ext cx="657325" cy="276999"/>
          </a:xfrm>
          <a:prstGeom prst="rect">
            <a:avLst/>
          </a:prstGeom>
          <a:noFill/>
        </p:spPr>
        <p:txBody>
          <a:bodyPr wrap="square">
            <a:spAutoFit/>
          </a:bodyPr>
          <a:lstStyle/>
          <a:p>
            <a:r>
              <a:rPr lang="pl-PL" sz="1200" b="1" dirty="0">
                <a:latin typeface="Times New Roman" panose="02020603050405020304" pitchFamily="18" charset="0"/>
                <a:cs typeface="Times New Roman" panose="02020603050405020304" pitchFamily="18" charset="0"/>
              </a:rPr>
              <a:t>NNW</a:t>
            </a:r>
            <a:endParaRPr lang="pl-PL" sz="1200" b="1" dirty="0">
              <a:solidFill>
                <a:srgbClr val="FF0000"/>
              </a:solidFill>
              <a:latin typeface="Times New Roman" panose="02020603050405020304" pitchFamily="18" charset="0"/>
              <a:cs typeface="Times New Roman" panose="02020603050405020304" pitchFamily="18" charset="0"/>
            </a:endParaRPr>
          </a:p>
        </p:txBody>
      </p:sp>
      <p:sp>
        <p:nvSpPr>
          <p:cNvPr id="28" name="pole tekstowe 27">
            <a:extLst>
              <a:ext uri="{FF2B5EF4-FFF2-40B4-BE49-F238E27FC236}">
                <a16:creationId xmlns:a16="http://schemas.microsoft.com/office/drawing/2014/main" id="{ED459228-7460-8329-24E2-B68BBCB79EA6}"/>
              </a:ext>
            </a:extLst>
          </p:cNvPr>
          <p:cNvSpPr txBox="1"/>
          <p:nvPr/>
        </p:nvSpPr>
        <p:spPr>
          <a:xfrm>
            <a:off x="7629614" y="4372178"/>
            <a:ext cx="657325" cy="276999"/>
          </a:xfrm>
          <a:prstGeom prst="rect">
            <a:avLst/>
          </a:prstGeom>
          <a:noFill/>
        </p:spPr>
        <p:txBody>
          <a:bodyPr wrap="square">
            <a:spAutoFit/>
          </a:bodyPr>
          <a:lstStyle/>
          <a:p>
            <a:r>
              <a:rPr lang="pl-PL" sz="1200" b="1" dirty="0">
                <a:latin typeface="Times New Roman" panose="02020603050405020304" pitchFamily="18" charset="0"/>
                <a:cs typeface="Times New Roman" panose="02020603050405020304" pitchFamily="18" charset="0"/>
              </a:rPr>
              <a:t>SNW</a:t>
            </a:r>
            <a:endParaRPr lang="pl-PL" sz="1200" b="1" dirty="0">
              <a:solidFill>
                <a:srgbClr val="FF0000"/>
              </a:solidFill>
              <a:latin typeface="Times New Roman" panose="02020603050405020304" pitchFamily="18" charset="0"/>
              <a:cs typeface="Times New Roman" panose="02020603050405020304" pitchFamily="18" charset="0"/>
            </a:endParaRPr>
          </a:p>
        </p:txBody>
      </p:sp>
      <p:sp>
        <p:nvSpPr>
          <p:cNvPr id="29" name="pole tekstowe 28">
            <a:extLst>
              <a:ext uri="{FF2B5EF4-FFF2-40B4-BE49-F238E27FC236}">
                <a16:creationId xmlns:a16="http://schemas.microsoft.com/office/drawing/2014/main" id="{B9E2F5CC-20DB-7E27-EA02-4FF96D7B8C89}"/>
              </a:ext>
            </a:extLst>
          </p:cNvPr>
          <p:cNvSpPr txBox="1"/>
          <p:nvPr/>
        </p:nvSpPr>
        <p:spPr>
          <a:xfrm>
            <a:off x="8178045" y="4057267"/>
            <a:ext cx="657325" cy="276999"/>
          </a:xfrm>
          <a:prstGeom prst="rect">
            <a:avLst/>
          </a:prstGeom>
          <a:noFill/>
        </p:spPr>
        <p:txBody>
          <a:bodyPr wrap="square">
            <a:spAutoFit/>
          </a:bodyPr>
          <a:lstStyle/>
          <a:p>
            <a:r>
              <a:rPr lang="pl-PL" sz="1200" b="1" dirty="0">
                <a:latin typeface="Times New Roman" panose="02020603050405020304" pitchFamily="18" charset="0"/>
                <a:cs typeface="Times New Roman" panose="02020603050405020304" pitchFamily="18" charset="0"/>
              </a:rPr>
              <a:t>SSW</a:t>
            </a:r>
            <a:endParaRPr lang="pl-PL" sz="1200" b="1" dirty="0">
              <a:solidFill>
                <a:srgbClr val="FF0000"/>
              </a:solidFill>
              <a:latin typeface="Times New Roman" panose="02020603050405020304" pitchFamily="18" charset="0"/>
              <a:cs typeface="Times New Roman" panose="02020603050405020304" pitchFamily="18" charset="0"/>
            </a:endParaRPr>
          </a:p>
        </p:txBody>
      </p:sp>
      <p:sp>
        <p:nvSpPr>
          <p:cNvPr id="30" name="pole tekstowe 29">
            <a:extLst>
              <a:ext uri="{FF2B5EF4-FFF2-40B4-BE49-F238E27FC236}">
                <a16:creationId xmlns:a16="http://schemas.microsoft.com/office/drawing/2014/main" id="{0A49A2E7-DC98-D9F4-05B1-4879383A3303}"/>
              </a:ext>
            </a:extLst>
          </p:cNvPr>
          <p:cNvSpPr txBox="1"/>
          <p:nvPr/>
        </p:nvSpPr>
        <p:spPr>
          <a:xfrm>
            <a:off x="8586249" y="3885437"/>
            <a:ext cx="1586272" cy="276999"/>
          </a:xfrm>
          <a:prstGeom prst="rect">
            <a:avLst/>
          </a:prstGeom>
          <a:noFill/>
        </p:spPr>
        <p:txBody>
          <a:bodyPr wrap="square">
            <a:spAutoFit/>
          </a:bodyPr>
          <a:lstStyle/>
          <a:p>
            <a:r>
              <a:rPr lang="pl-PL" sz="1200" b="1" dirty="0">
                <a:latin typeface="Times New Roman" panose="02020603050405020304" pitchFamily="18" charset="0"/>
                <a:cs typeface="Times New Roman" panose="02020603050405020304" pitchFamily="18" charset="0"/>
              </a:rPr>
              <a:t>Granica górna SSW</a:t>
            </a:r>
            <a:endParaRPr lang="pl-PL" sz="1200" b="1" dirty="0">
              <a:solidFill>
                <a:srgbClr val="FF0000"/>
              </a:solidFill>
              <a:latin typeface="Times New Roman" panose="02020603050405020304" pitchFamily="18" charset="0"/>
              <a:cs typeface="Times New Roman" panose="02020603050405020304" pitchFamily="18" charset="0"/>
            </a:endParaRPr>
          </a:p>
        </p:txBody>
      </p:sp>
      <p:sp>
        <p:nvSpPr>
          <p:cNvPr id="31" name="pole tekstowe 30">
            <a:extLst>
              <a:ext uri="{FF2B5EF4-FFF2-40B4-BE49-F238E27FC236}">
                <a16:creationId xmlns:a16="http://schemas.microsoft.com/office/drawing/2014/main" id="{802CA5D0-6767-F2A7-FCD2-87DCA2F2368C}"/>
              </a:ext>
            </a:extLst>
          </p:cNvPr>
          <p:cNvSpPr txBox="1"/>
          <p:nvPr/>
        </p:nvSpPr>
        <p:spPr>
          <a:xfrm>
            <a:off x="8624119" y="5967123"/>
            <a:ext cx="1582493" cy="276999"/>
          </a:xfrm>
          <a:prstGeom prst="rect">
            <a:avLst/>
          </a:prstGeom>
          <a:noFill/>
        </p:spPr>
        <p:txBody>
          <a:bodyPr wrap="square">
            <a:spAutoFit/>
          </a:bodyPr>
          <a:lstStyle/>
          <a:p>
            <a:r>
              <a:rPr lang="pl-PL" sz="1200" b="1" dirty="0">
                <a:latin typeface="Times New Roman" panose="02020603050405020304" pitchFamily="18" charset="0"/>
                <a:cs typeface="Times New Roman" panose="02020603050405020304" pitchFamily="18" charset="0"/>
              </a:rPr>
              <a:t>Granica dolna SSW</a:t>
            </a:r>
            <a:endParaRPr lang="pl-PL" sz="1200" b="1" dirty="0">
              <a:solidFill>
                <a:srgbClr val="FF0000"/>
              </a:solidFill>
              <a:latin typeface="Times New Roman" panose="02020603050405020304" pitchFamily="18" charset="0"/>
              <a:cs typeface="Times New Roman" panose="02020603050405020304" pitchFamily="18" charset="0"/>
            </a:endParaRPr>
          </a:p>
        </p:txBody>
      </p:sp>
      <p:pic>
        <p:nvPicPr>
          <p:cNvPr id="32" name="Obraz 31">
            <a:extLst>
              <a:ext uri="{FF2B5EF4-FFF2-40B4-BE49-F238E27FC236}">
                <a16:creationId xmlns:a16="http://schemas.microsoft.com/office/drawing/2014/main" id="{4C4F6500-924A-257A-6AEA-E0338C76424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33185" y="1788285"/>
            <a:ext cx="5758815" cy="1771919"/>
          </a:xfrm>
          <a:prstGeom prst="rect">
            <a:avLst/>
          </a:prstGeom>
          <a:noFill/>
          <a:ln>
            <a:noFill/>
          </a:ln>
        </p:spPr>
      </p:pic>
      <p:sp>
        <p:nvSpPr>
          <p:cNvPr id="33" name="Strzałka w prawo 1">
            <a:extLst>
              <a:ext uri="{FF2B5EF4-FFF2-40B4-BE49-F238E27FC236}">
                <a16:creationId xmlns:a16="http://schemas.microsoft.com/office/drawing/2014/main" id="{74473836-33FD-CA89-11C7-877F04CC4833}"/>
              </a:ext>
            </a:extLst>
          </p:cNvPr>
          <p:cNvSpPr>
            <a:spLocks noChangeArrowheads="1"/>
          </p:cNvSpPr>
          <p:nvPr/>
        </p:nvSpPr>
        <p:spPr bwMode="auto">
          <a:xfrm rot="16200000" flipV="1">
            <a:off x="6867889" y="3700489"/>
            <a:ext cx="6224782"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34" name="Strzałka w prawo 1">
            <a:extLst>
              <a:ext uri="{FF2B5EF4-FFF2-40B4-BE49-F238E27FC236}">
                <a16:creationId xmlns:a16="http://schemas.microsoft.com/office/drawing/2014/main" id="{3AA93BAD-8047-A9BF-FAB0-492DDF8DCC8E}"/>
              </a:ext>
            </a:extLst>
          </p:cNvPr>
          <p:cNvSpPr>
            <a:spLocks noChangeArrowheads="1"/>
          </p:cNvSpPr>
          <p:nvPr/>
        </p:nvSpPr>
        <p:spPr bwMode="auto">
          <a:xfrm rot="9381400" flipV="1">
            <a:off x="3068790" y="3500490"/>
            <a:ext cx="3893921"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35" name="pole tekstowe 34">
            <a:extLst>
              <a:ext uri="{FF2B5EF4-FFF2-40B4-BE49-F238E27FC236}">
                <a16:creationId xmlns:a16="http://schemas.microsoft.com/office/drawing/2014/main" id="{6CE01429-BAF1-9244-C300-8A0BCB8D2AC2}"/>
              </a:ext>
            </a:extLst>
          </p:cNvPr>
          <p:cNvSpPr txBox="1"/>
          <p:nvPr/>
        </p:nvSpPr>
        <p:spPr>
          <a:xfrm rot="20247831">
            <a:off x="4482966" y="3211221"/>
            <a:ext cx="1116437" cy="276999"/>
          </a:xfrm>
          <a:prstGeom prst="rect">
            <a:avLst/>
          </a:prstGeom>
          <a:noFill/>
        </p:spPr>
        <p:txBody>
          <a:bodyPr wrap="square">
            <a:spAutoFit/>
          </a:bodyPr>
          <a:lstStyle/>
          <a:p>
            <a:r>
              <a:rPr lang="pl-PL" sz="1200" b="1" dirty="0"/>
              <a:t>Brzeg Dolny</a:t>
            </a:r>
          </a:p>
        </p:txBody>
      </p:sp>
      <p:sp>
        <p:nvSpPr>
          <p:cNvPr id="36" name="Strzałka w prawo 1">
            <a:extLst>
              <a:ext uri="{FF2B5EF4-FFF2-40B4-BE49-F238E27FC236}">
                <a16:creationId xmlns:a16="http://schemas.microsoft.com/office/drawing/2014/main" id="{1DDD2A33-06AC-6ABD-E379-FC2837C58C03}"/>
              </a:ext>
            </a:extLst>
          </p:cNvPr>
          <p:cNvSpPr>
            <a:spLocks noChangeArrowheads="1"/>
          </p:cNvSpPr>
          <p:nvPr/>
        </p:nvSpPr>
        <p:spPr bwMode="auto">
          <a:xfrm rot="8777267" flipV="1">
            <a:off x="1958136" y="2868159"/>
            <a:ext cx="5494619"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Tree>
    <p:extLst>
      <p:ext uri="{BB962C8B-B14F-4D97-AF65-F5344CB8AC3E}">
        <p14:creationId xmlns:p14="http://schemas.microsoft.com/office/powerpoint/2010/main" val="753839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Katastrofa ekologiczna na Odrze. Wiemy, ile ton śniętych ryb wyłowiono -  RMF 24">
            <a:extLst>
              <a:ext uri="{FF2B5EF4-FFF2-40B4-BE49-F238E27FC236}">
                <a16:creationId xmlns:a16="http://schemas.microsoft.com/office/drawing/2014/main" id="{594E5944-F206-297A-F29A-A1C114B96E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901" y="1733746"/>
            <a:ext cx="6027099" cy="5124254"/>
          </a:xfrm>
          <a:prstGeom prst="rect">
            <a:avLst/>
          </a:prstGeom>
          <a:noFill/>
          <a:ln>
            <a:noFill/>
          </a:ln>
        </p:spPr>
      </p:pic>
      <p:sp>
        <p:nvSpPr>
          <p:cNvPr id="4" name="pole tekstowe 3">
            <a:extLst>
              <a:ext uri="{FF2B5EF4-FFF2-40B4-BE49-F238E27FC236}">
                <a16:creationId xmlns:a16="http://schemas.microsoft.com/office/drawing/2014/main" id="{CDE8C668-24DC-99D5-53A8-739975B4C7AC}"/>
              </a:ext>
            </a:extLst>
          </p:cNvPr>
          <p:cNvSpPr txBox="1"/>
          <p:nvPr/>
        </p:nvSpPr>
        <p:spPr>
          <a:xfrm>
            <a:off x="35236" y="804818"/>
            <a:ext cx="4895281" cy="542008"/>
          </a:xfrm>
          <a:prstGeom prst="rect">
            <a:avLst/>
          </a:prstGeom>
          <a:noFill/>
        </p:spPr>
        <p:txBody>
          <a:bodyPr wrap="square">
            <a:spAutoFit/>
          </a:bodyPr>
          <a:lstStyle/>
          <a:p>
            <a:pPr marL="270510" indent="-270510" algn="just">
              <a:lnSpc>
                <a:spcPct val="107000"/>
              </a:lnSpc>
              <a:spcAft>
                <a:spcPts val="800"/>
              </a:spcAft>
            </a:pP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Dorzecze Odry z naniesionymi miejscowościami, w których stwierdzono pojawienie się śniętych ryb (Internet 1)</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Obraz 2">
            <a:extLst>
              <a:ext uri="{FF2B5EF4-FFF2-40B4-BE49-F238E27FC236}">
                <a16:creationId xmlns:a16="http://schemas.microsoft.com/office/drawing/2014/main" id="{67F8D7B1-6B33-E1F9-36DC-E668C5C49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6061" y="0"/>
            <a:ext cx="6530703" cy="3669633"/>
          </a:xfrm>
          <a:prstGeom prst="rect">
            <a:avLst/>
          </a:prstGeom>
        </p:spPr>
      </p:pic>
      <p:pic>
        <p:nvPicPr>
          <p:cNvPr id="5" name="Obraz 4">
            <a:extLst>
              <a:ext uri="{FF2B5EF4-FFF2-40B4-BE49-F238E27FC236}">
                <a16:creationId xmlns:a16="http://schemas.microsoft.com/office/drawing/2014/main" id="{61ACA8F8-DDF7-1A32-9777-1594FEEFA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699" y="1346826"/>
            <a:ext cx="3022362" cy="2266772"/>
          </a:xfrm>
          <a:prstGeom prst="rect">
            <a:avLst/>
          </a:prstGeom>
          <a:ln w="38100">
            <a:solidFill>
              <a:schemeClr val="bg1"/>
            </a:solidFill>
          </a:ln>
        </p:spPr>
      </p:pic>
      <p:pic>
        <p:nvPicPr>
          <p:cNvPr id="6" name="Obraz 5">
            <a:extLst>
              <a:ext uri="{FF2B5EF4-FFF2-40B4-BE49-F238E27FC236}">
                <a16:creationId xmlns:a16="http://schemas.microsoft.com/office/drawing/2014/main" id="{58BAC219-C0B4-2F43-CEDF-6E39629958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7639" y="3669633"/>
            <a:ext cx="5640094" cy="3174566"/>
          </a:xfrm>
          <a:prstGeom prst="rect">
            <a:avLst/>
          </a:prstGeom>
        </p:spPr>
      </p:pic>
      <p:pic>
        <p:nvPicPr>
          <p:cNvPr id="7" name="Obraz 6">
            <a:extLst>
              <a:ext uri="{FF2B5EF4-FFF2-40B4-BE49-F238E27FC236}">
                <a16:creationId xmlns:a16="http://schemas.microsoft.com/office/drawing/2014/main" id="{E3950134-E9E7-16BA-F18E-6A82DBAD87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5726" y="3726997"/>
            <a:ext cx="2792882" cy="1569334"/>
          </a:xfrm>
          <a:prstGeom prst="rect">
            <a:avLst/>
          </a:prstGeom>
        </p:spPr>
      </p:pic>
      <p:sp>
        <p:nvSpPr>
          <p:cNvPr id="8" name="pole tekstowe 7">
            <a:extLst>
              <a:ext uri="{FF2B5EF4-FFF2-40B4-BE49-F238E27FC236}">
                <a16:creationId xmlns:a16="http://schemas.microsoft.com/office/drawing/2014/main" id="{FAF9E905-6B4C-4173-050A-7C9DEFB31963}"/>
              </a:ext>
            </a:extLst>
          </p:cNvPr>
          <p:cNvSpPr txBox="1"/>
          <p:nvPr/>
        </p:nvSpPr>
        <p:spPr>
          <a:xfrm>
            <a:off x="5715000" y="0"/>
            <a:ext cx="4299635" cy="369332"/>
          </a:xfrm>
          <a:prstGeom prst="rect">
            <a:avLst/>
          </a:prstGeom>
          <a:noFill/>
        </p:spPr>
        <p:txBody>
          <a:bodyPr wrap="square">
            <a:spAutoFit/>
          </a:bodyPr>
          <a:lstStyle/>
          <a:p>
            <a:r>
              <a:rPr lang="pl-PL" dirty="0"/>
              <a:t>Usuwanie śniętych ryb w Krajniku Dolnym</a:t>
            </a:r>
          </a:p>
        </p:txBody>
      </p:sp>
      <p:sp>
        <p:nvSpPr>
          <p:cNvPr id="9" name="pole tekstowe 8">
            <a:extLst>
              <a:ext uri="{FF2B5EF4-FFF2-40B4-BE49-F238E27FC236}">
                <a16:creationId xmlns:a16="http://schemas.microsoft.com/office/drawing/2014/main" id="{09708A47-2D62-1974-6A86-BFF33AFCAD1D}"/>
              </a:ext>
            </a:extLst>
          </p:cNvPr>
          <p:cNvSpPr txBox="1"/>
          <p:nvPr/>
        </p:nvSpPr>
        <p:spPr>
          <a:xfrm>
            <a:off x="295164" y="122611"/>
            <a:ext cx="5286427" cy="728726"/>
          </a:xfrm>
          <a:prstGeom prst="rect">
            <a:avLst/>
          </a:prstGeom>
          <a:noFill/>
        </p:spPr>
        <p:txBody>
          <a:bodyPr wrap="square">
            <a:spAutoFit/>
          </a:bodyPr>
          <a:lstStyle/>
          <a:p>
            <a:pPr marL="270510" indent="-270510" algn="just">
              <a:lnSpc>
                <a:spcPct val="107000"/>
              </a:lnSpc>
              <a:spcAft>
                <a:spcPts val="800"/>
              </a:spcAft>
            </a:pPr>
            <a:r>
              <a:rPr lang="pl-PL" sz="2000" b="1" dirty="0">
                <a:effectLst/>
                <a:latin typeface="Times New Roman" panose="02020603050405020304" pitchFamily="18" charset="0"/>
                <a:ea typeface="Calibri" panose="020F0502020204030204" pitchFamily="34" charset="0"/>
                <a:cs typeface="Times New Roman" panose="02020603050405020304" pitchFamily="18" charset="0"/>
              </a:rPr>
              <a:t>Jak to się dzieje, że jest katastrofa ekologiczna (śnięcie ryb), a nie znamy jej przyczyny?</a:t>
            </a:r>
          </a:p>
        </p:txBody>
      </p:sp>
      <p:sp>
        <p:nvSpPr>
          <p:cNvPr id="10" name="pole tekstowe 9">
            <a:extLst>
              <a:ext uri="{FF2B5EF4-FFF2-40B4-BE49-F238E27FC236}">
                <a16:creationId xmlns:a16="http://schemas.microsoft.com/office/drawing/2014/main" id="{4A95BA8A-CF6A-6145-D27A-2D2415EE812A}"/>
              </a:ext>
            </a:extLst>
          </p:cNvPr>
          <p:cNvSpPr txBox="1"/>
          <p:nvPr/>
        </p:nvSpPr>
        <p:spPr>
          <a:xfrm>
            <a:off x="-18952" y="-62055"/>
            <a:ext cx="531273"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S2</a:t>
            </a:r>
          </a:p>
        </p:txBody>
      </p:sp>
    </p:spTree>
    <p:extLst>
      <p:ext uri="{BB962C8B-B14F-4D97-AF65-F5344CB8AC3E}">
        <p14:creationId xmlns:p14="http://schemas.microsoft.com/office/powerpoint/2010/main" val="3737633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9011C5CD-C21B-0BDB-AF56-F257C116F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0171" y="3548981"/>
            <a:ext cx="5921829" cy="3328476"/>
          </a:xfrm>
          <a:prstGeom prst="rect">
            <a:avLst/>
          </a:prstGeom>
        </p:spPr>
      </p:pic>
      <p:pic>
        <p:nvPicPr>
          <p:cNvPr id="7" name="Obraz 6">
            <a:extLst>
              <a:ext uri="{FF2B5EF4-FFF2-40B4-BE49-F238E27FC236}">
                <a16:creationId xmlns:a16="http://schemas.microsoft.com/office/drawing/2014/main" id="{87A854BF-B50E-A8AA-0CEF-235DB8222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551"/>
            <a:ext cx="6246127" cy="3266323"/>
          </a:xfrm>
          <a:prstGeom prst="rect">
            <a:avLst/>
          </a:prstGeom>
        </p:spPr>
      </p:pic>
      <p:sp>
        <p:nvSpPr>
          <p:cNvPr id="9" name="pole tekstowe 8">
            <a:extLst>
              <a:ext uri="{FF2B5EF4-FFF2-40B4-BE49-F238E27FC236}">
                <a16:creationId xmlns:a16="http://schemas.microsoft.com/office/drawing/2014/main" id="{B5670090-A3DE-F09A-A885-F963F881A30D}"/>
              </a:ext>
            </a:extLst>
          </p:cNvPr>
          <p:cNvSpPr txBox="1"/>
          <p:nvPr/>
        </p:nvSpPr>
        <p:spPr>
          <a:xfrm>
            <a:off x="134362" y="542329"/>
            <a:ext cx="1079834" cy="369332"/>
          </a:xfrm>
          <a:prstGeom prst="rect">
            <a:avLst/>
          </a:prstGeom>
          <a:noFill/>
        </p:spPr>
        <p:txBody>
          <a:bodyPr wrap="square">
            <a:spAutoFit/>
          </a:bodyPr>
          <a:lstStyle/>
          <a:p>
            <a:r>
              <a:rPr lang="pl-PL" dirty="0"/>
              <a:t>Biebrza</a:t>
            </a:r>
          </a:p>
        </p:txBody>
      </p:sp>
      <p:sp>
        <p:nvSpPr>
          <p:cNvPr id="4" name="pole tekstowe 3">
            <a:extLst>
              <a:ext uri="{FF2B5EF4-FFF2-40B4-BE49-F238E27FC236}">
                <a16:creationId xmlns:a16="http://schemas.microsoft.com/office/drawing/2014/main" id="{A62BC2A2-A3E9-6465-7765-F8E2B3E263C8}"/>
              </a:ext>
            </a:extLst>
          </p:cNvPr>
          <p:cNvSpPr txBox="1"/>
          <p:nvPr/>
        </p:nvSpPr>
        <p:spPr>
          <a:xfrm>
            <a:off x="501786" y="23337"/>
            <a:ext cx="6270170" cy="400110"/>
          </a:xfrm>
          <a:prstGeom prst="rect">
            <a:avLst/>
          </a:prstGeom>
          <a:noFill/>
        </p:spPr>
        <p:txBody>
          <a:bodyPr wrap="square">
            <a:spAutoFit/>
          </a:bodyPr>
          <a:lstStyle/>
          <a:p>
            <a:r>
              <a:rPr lang="pl-PL" sz="2000" b="1" dirty="0">
                <a:latin typeface="Times New Roman" panose="02020603050405020304" pitchFamily="18" charset="0"/>
                <a:cs typeface="Times New Roman" panose="02020603050405020304" pitchFamily="18" charset="0"/>
              </a:rPr>
              <a:t>Koryto rzeki podczas suszy – stadium początkowe</a:t>
            </a:r>
          </a:p>
        </p:txBody>
      </p:sp>
      <p:pic>
        <p:nvPicPr>
          <p:cNvPr id="2" name="Obraz 1">
            <a:extLst>
              <a:ext uri="{FF2B5EF4-FFF2-40B4-BE49-F238E27FC236}">
                <a16:creationId xmlns:a16="http://schemas.microsoft.com/office/drawing/2014/main" id="{AAB562DE-2E76-A99D-7405-0357E9992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355" y="-1"/>
            <a:ext cx="5920644" cy="3337090"/>
          </a:xfrm>
          <a:prstGeom prst="rect">
            <a:avLst/>
          </a:prstGeom>
        </p:spPr>
      </p:pic>
      <p:pic>
        <p:nvPicPr>
          <p:cNvPr id="6" name="Obraz 5">
            <a:extLst>
              <a:ext uri="{FF2B5EF4-FFF2-40B4-BE49-F238E27FC236}">
                <a16:creationId xmlns:a16="http://schemas.microsoft.com/office/drawing/2014/main" id="{0F53EAC3-B795-E556-4F12-2AB4DC7119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907577"/>
            <a:ext cx="6246127" cy="2950424"/>
          </a:xfrm>
          <a:prstGeom prst="rect">
            <a:avLst/>
          </a:prstGeom>
        </p:spPr>
      </p:pic>
      <p:sp>
        <p:nvSpPr>
          <p:cNvPr id="8" name="Strzałka w prawo 1">
            <a:extLst>
              <a:ext uri="{FF2B5EF4-FFF2-40B4-BE49-F238E27FC236}">
                <a16:creationId xmlns:a16="http://schemas.microsoft.com/office/drawing/2014/main" id="{318023B8-8355-32E9-826C-A14822E2F9EE}"/>
              </a:ext>
            </a:extLst>
          </p:cNvPr>
          <p:cNvSpPr>
            <a:spLocks noChangeArrowheads="1"/>
          </p:cNvSpPr>
          <p:nvPr/>
        </p:nvSpPr>
        <p:spPr bwMode="auto">
          <a:xfrm flipV="1">
            <a:off x="5574036" y="2906418"/>
            <a:ext cx="1197920" cy="8800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10" name="Strzałka w prawo 1">
            <a:extLst>
              <a:ext uri="{FF2B5EF4-FFF2-40B4-BE49-F238E27FC236}">
                <a16:creationId xmlns:a16="http://schemas.microsoft.com/office/drawing/2014/main" id="{62D8E18A-71C6-4C22-391D-B73794A02A32}"/>
              </a:ext>
            </a:extLst>
          </p:cNvPr>
          <p:cNvSpPr>
            <a:spLocks noChangeArrowheads="1"/>
          </p:cNvSpPr>
          <p:nvPr/>
        </p:nvSpPr>
        <p:spPr bwMode="auto">
          <a:xfrm rot="5188295" flipV="1">
            <a:off x="6399038" y="3350443"/>
            <a:ext cx="958398" cy="101063"/>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11" name="Strzałka w prawo 1">
            <a:extLst>
              <a:ext uri="{FF2B5EF4-FFF2-40B4-BE49-F238E27FC236}">
                <a16:creationId xmlns:a16="http://schemas.microsoft.com/office/drawing/2014/main" id="{1EB07D93-8F9C-7A3D-526B-12D2E62D80D2}"/>
              </a:ext>
            </a:extLst>
          </p:cNvPr>
          <p:cNvSpPr>
            <a:spLocks noChangeArrowheads="1"/>
          </p:cNvSpPr>
          <p:nvPr/>
        </p:nvSpPr>
        <p:spPr bwMode="auto">
          <a:xfrm rot="10800000" flipV="1">
            <a:off x="5652698" y="3913409"/>
            <a:ext cx="1197920" cy="8800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3" name="pole tekstowe 2">
            <a:extLst>
              <a:ext uri="{FF2B5EF4-FFF2-40B4-BE49-F238E27FC236}">
                <a16:creationId xmlns:a16="http://schemas.microsoft.com/office/drawing/2014/main" id="{6EFE07A2-EBCF-919D-F0F5-3AADE9CFDD06}"/>
              </a:ext>
            </a:extLst>
          </p:cNvPr>
          <p:cNvSpPr txBox="1"/>
          <p:nvPr/>
        </p:nvSpPr>
        <p:spPr>
          <a:xfrm>
            <a:off x="18351" y="-19255"/>
            <a:ext cx="629831"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S21</a:t>
            </a:r>
          </a:p>
        </p:txBody>
      </p:sp>
    </p:spTree>
    <p:extLst>
      <p:ext uri="{BB962C8B-B14F-4D97-AF65-F5344CB8AC3E}">
        <p14:creationId xmlns:p14="http://schemas.microsoft.com/office/powerpoint/2010/main" val="2271124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9DCAAA17-4FA9-D144-EFF8-F74C41AFB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082"/>
            <a:ext cx="4806025" cy="3205018"/>
          </a:xfrm>
          <a:prstGeom prst="rect">
            <a:avLst/>
          </a:prstGeom>
        </p:spPr>
      </p:pic>
      <p:pic>
        <p:nvPicPr>
          <p:cNvPr id="11" name="Obraz 10">
            <a:extLst>
              <a:ext uri="{FF2B5EF4-FFF2-40B4-BE49-F238E27FC236}">
                <a16:creationId xmlns:a16="http://schemas.microsoft.com/office/drawing/2014/main" id="{348A6C3F-384B-9105-90AC-2400EBD36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200" y="15985"/>
            <a:ext cx="5672799" cy="3189033"/>
          </a:xfrm>
          <a:prstGeom prst="rect">
            <a:avLst/>
          </a:prstGeom>
        </p:spPr>
      </p:pic>
      <p:sp>
        <p:nvSpPr>
          <p:cNvPr id="3" name="pole tekstowe 2">
            <a:extLst>
              <a:ext uri="{FF2B5EF4-FFF2-40B4-BE49-F238E27FC236}">
                <a16:creationId xmlns:a16="http://schemas.microsoft.com/office/drawing/2014/main" id="{A21B5521-6874-C698-04CE-912749CF90E5}"/>
              </a:ext>
            </a:extLst>
          </p:cNvPr>
          <p:cNvSpPr txBox="1"/>
          <p:nvPr/>
        </p:nvSpPr>
        <p:spPr>
          <a:xfrm>
            <a:off x="4806025" y="263950"/>
            <a:ext cx="1802165" cy="1138773"/>
          </a:xfrm>
          <a:prstGeom prst="rect">
            <a:avLst/>
          </a:prstGeom>
          <a:noFill/>
        </p:spPr>
        <p:txBody>
          <a:bodyPr wrap="square">
            <a:spAutoFit/>
          </a:bodyPr>
          <a:lstStyle/>
          <a:p>
            <a:pPr algn="ctr"/>
            <a:r>
              <a:rPr lang="pl-PL" sz="2800" b="1" dirty="0"/>
              <a:t>San – </a:t>
            </a:r>
            <a:r>
              <a:rPr lang="pl-PL" sz="2000" b="1" dirty="0"/>
              <a:t>stadium początkowe</a:t>
            </a:r>
          </a:p>
        </p:txBody>
      </p:sp>
      <p:pic>
        <p:nvPicPr>
          <p:cNvPr id="2" name="Obraz 1">
            <a:extLst>
              <a:ext uri="{FF2B5EF4-FFF2-40B4-BE49-F238E27FC236}">
                <a16:creationId xmlns:a16="http://schemas.microsoft.com/office/drawing/2014/main" id="{16341549-A60F-0202-51F6-0D2C97DC4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6594" y="3289697"/>
            <a:ext cx="6215406" cy="3552318"/>
          </a:xfrm>
          <a:prstGeom prst="rect">
            <a:avLst/>
          </a:prstGeom>
        </p:spPr>
      </p:pic>
      <p:pic>
        <p:nvPicPr>
          <p:cNvPr id="4" name="Obraz 3">
            <a:extLst>
              <a:ext uri="{FF2B5EF4-FFF2-40B4-BE49-F238E27FC236}">
                <a16:creationId xmlns:a16="http://schemas.microsoft.com/office/drawing/2014/main" id="{6E15E788-E8F7-C1C6-9FDF-D86CE72D95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322502"/>
            <a:ext cx="5994534" cy="3552318"/>
          </a:xfrm>
          <a:prstGeom prst="rect">
            <a:avLst/>
          </a:prstGeom>
        </p:spPr>
      </p:pic>
      <p:sp>
        <p:nvSpPr>
          <p:cNvPr id="6" name="Strzałka w prawo 1">
            <a:extLst>
              <a:ext uri="{FF2B5EF4-FFF2-40B4-BE49-F238E27FC236}">
                <a16:creationId xmlns:a16="http://schemas.microsoft.com/office/drawing/2014/main" id="{E2A712BE-E1D7-2254-7E2E-7A7F7558DDDE}"/>
              </a:ext>
            </a:extLst>
          </p:cNvPr>
          <p:cNvSpPr>
            <a:spLocks noChangeArrowheads="1"/>
          </p:cNvSpPr>
          <p:nvPr/>
        </p:nvSpPr>
        <p:spPr bwMode="auto">
          <a:xfrm flipV="1">
            <a:off x="5155746" y="2154938"/>
            <a:ext cx="1197920" cy="8800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8" name="Strzałka w prawo 1">
            <a:extLst>
              <a:ext uri="{FF2B5EF4-FFF2-40B4-BE49-F238E27FC236}">
                <a16:creationId xmlns:a16="http://schemas.microsoft.com/office/drawing/2014/main" id="{BEC69A98-AA2A-5485-7008-33C43E731466}"/>
              </a:ext>
            </a:extLst>
          </p:cNvPr>
          <p:cNvSpPr>
            <a:spLocks noChangeArrowheads="1"/>
          </p:cNvSpPr>
          <p:nvPr/>
        </p:nvSpPr>
        <p:spPr bwMode="auto">
          <a:xfrm rot="5400000" flipV="1">
            <a:off x="5946951" y="2684698"/>
            <a:ext cx="813431" cy="99288"/>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10" name="Strzałka w prawo 1">
            <a:extLst>
              <a:ext uri="{FF2B5EF4-FFF2-40B4-BE49-F238E27FC236}">
                <a16:creationId xmlns:a16="http://schemas.microsoft.com/office/drawing/2014/main" id="{0A691154-4A04-42F9-9A11-FFA720E3B14E}"/>
              </a:ext>
            </a:extLst>
          </p:cNvPr>
          <p:cNvSpPr>
            <a:spLocks noChangeArrowheads="1"/>
          </p:cNvSpPr>
          <p:nvPr/>
        </p:nvSpPr>
        <p:spPr bwMode="auto">
          <a:xfrm rot="10800000" flipV="1">
            <a:off x="5589880" y="3379356"/>
            <a:ext cx="813431" cy="99288"/>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7" name="pole tekstowe 6">
            <a:extLst>
              <a:ext uri="{FF2B5EF4-FFF2-40B4-BE49-F238E27FC236}">
                <a16:creationId xmlns:a16="http://schemas.microsoft.com/office/drawing/2014/main" id="{912B5D08-D6EC-A509-89EE-0ABECB9AE6C4}"/>
              </a:ext>
            </a:extLst>
          </p:cNvPr>
          <p:cNvSpPr txBox="1"/>
          <p:nvPr/>
        </p:nvSpPr>
        <p:spPr>
          <a:xfrm>
            <a:off x="608660" y="-45486"/>
            <a:ext cx="629831"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S22</a:t>
            </a:r>
          </a:p>
        </p:txBody>
      </p:sp>
    </p:spTree>
    <p:extLst>
      <p:ext uri="{BB962C8B-B14F-4D97-AF65-F5344CB8AC3E}">
        <p14:creationId xmlns:p14="http://schemas.microsoft.com/office/powerpoint/2010/main" val="1537119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84EA0957-0DBB-DE3A-C3C1-8354FB80F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882326" cy="3308808"/>
          </a:xfrm>
          <a:prstGeom prst="rect">
            <a:avLst/>
          </a:prstGeom>
        </p:spPr>
      </p:pic>
      <p:pic>
        <p:nvPicPr>
          <p:cNvPr id="5" name="Obraz 4">
            <a:extLst>
              <a:ext uri="{FF2B5EF4-FFF2-40B4-BE49-F238E27FC236}">
                <a16:creationId xmlns:a16="http://schemas.microsoft.com/office/drawing/2014/main" id="{4545F631-12C3-8A88-861B-82B13F672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930" y="-1"/>
            <a:ext cx="5711070" cy="3364149"/>
          </a:xfrm>
          <a:prstGeom prst="rect">
            <a:avLst/>
          </a:prstGeom>
        </p:spPr>
      </p:pic>
      <p:pic>
        <p:nvPicPr>
          <p:cNvPr id="7" name="Obraz 6">
            <a:extLst>
              <a:ext uri="{FF2B5EF4-FFF2-40B4-BE49-F238E27FC236}">
                <a16:creationId xmlns:a16="http://schemas.microsoft.com/office/drawing/2014/main" id="{4CAB2DD1-4575-058E-569B-90FE78FAE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429000"/>
            <a:ext cx="6095999" cy="3428999"/>
          </a:xfrm>
          <a:prstGeom prst="rect">
            <a:avLst/>
          </a:prstGeom>
        </p:spPr>
      </p:pic>
      <p:pic>
        <p:nvPicPr>
          <p:cNvPr id="2" name="Obraz 1">
            <a:extLst>
              <a:ext uri="{FF2B5EF4-FFF2-40B4-BE49-F238E27FC236}">
                <a16:creationId xmlns:a16="http://schemas.microsoft.com/office/drawing/2014/main" id="{0EAC72D3-2493-0612-3562-F5FD2F6654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89653"/>
            <a:ext cx="5992238" cy="3068348"/>
          </a:xfrm>
          <a:prstGeom prst="rect">
            <a:avLst/>
          </a:prstGeom>
        </p:spPr>
      </p:pic>
      <p:pic>
        <p:nvPicPr>
          <p:cNvPr id="4" name="Obraz 3">
            <a:extLst>
              <a:ext uri="{FF2B5EF4-FFF2-40B4-BE49-F238E27FC236}">
                <a16:creationId xmlns:a16="http://schemas.microsoft.com/office/drawing/2014/main" id="{9DBFAAF4-97E3-F8D4-0D41-759F500D34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3283" y="0"/>
            <a:ext cx="2788293" cy="1965746"/>
          </a:xfrm>
          <a:prstGeom prst="rect">
            <a:avLst/>
          </a:prstGeom>
          <a:ln w="28575">
            <a:solidFill>
              <a:schemeClr val="bg1"/>
            </a:solidFill>
          </a:ln>
        </p:spPr>
      </p:pic>
      <p:sp>
        <p:nvSpPr>
          <p:cNvPr id="6" name="pole tekstowe 5">
            <a:extLst>
              <a:ext uri="{FF2B5EF4-FFF2-40B4-BE49-F238E27FC236}">
                <a16:creationId xmlns:a16="http://schemas.microsoft.com/office/drawing/2014/main" id="{E3F37113-57C2-4A27-F178-C4AAAFE4B230}"/>
              </a:ext>
            </a:extLst>
          </p:cNvPr>
          <p:cNvSpPr txBox="1"/>
          <p:nvPr/>
        </p:nvSpPr>
        <p:spPr>
          <a:xfrm>
            <a:off x="-1" y="3308808"/>
            <a:ext cx="6095999" cy="461665"/>
          </a:xfrm>
          <a:prstGeom prst="rect">
            <a:avLst/>
          </a:prstGeom>
          <a:noFill/>
        </p:spPr>
        <p:txBody>
          <a:bodyPr wrap="square">
            <a:spAutoFit/>
          </a:bodyPr>
          <a:lstStyle/>
          <a:p>
            <a:pPr algn="ctr"/>
            <a:r>
              <a:rPr lang="pl-PL" sz="2400" b="1" dirty="0"/>
              <a:t>Przykłady wysychania den koryt rzecznych</a:t>
            </a:r>
          </a:p>
        </p:txBody>
      </p:sp>
      <p:sp>
        <p:nvSpPr>
          <p:cNvPr id="8" name="pole tekstowe 7">
            <a:extLst>
              <a:ext uri="{FF2B5EF4-FFF2-40B4-BE49-F238E27FC236}">
                <a16:creationId xmlns:a16="http://schemas.microsoft.com/office/drawing/2014/main" id="{8D5BEB61-EF06-432B-0202-AE497B03043A}"/>
              </a:ext>
            </a:extLst>
          </p:cNvPr>
          <p:cNvSpPr txBox="1"/>
          <p:nvPr/>
        </p:nvSpPr>
        <p:spPr>
          <a:xfrm>
            <a:off x="18351" y="-19255"/>
            <a:ext cx="629831"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S24</a:t>
            </a:r>
          </a:p>
        </p:txBody>
      </p:sp>
    </p:spTree>
    <p:extLst>
      <p:ext uri="{BB962C8B-B14F-4D97-AF65-F5344CB8AC3E}">
        <p14:creationId xmlns:p14="http://schemas.microsoft.com/office/powerpoint/2010/main" val="3669032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62C88D27-EFEE-BE8B-F5CC-470A84941C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4326" y="7449"/>
            <a:ext cx="6117674" cy="3755572"/>
          </a:xfrm>
          <a:prstGeom prst="rect">
            <a:avLst/>
          </a:prstGeom>
        </p:spPr>
      </p:pic>
      <p:pic>
        <p:nvPicPr>
          <p:cNvPr id="3" name="Obraz 2">
            <a:extLst>
              <a:ext uri="{FF2B5EF4-FFF2-40B4-BE49-F238E27FC236}">
                <a16:creationId xmlns:a16="http://schemas.microsoft.com/office/drawing/2014/main" id="{221AE3AD-8961-F8C8-F513-167BCA721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49"/>
            <a:ext cx="6007768" cy="6850551"/>
          </a:xfrm>
          <a:prstGeom prst="rect">
            <a:avLst/>
          </a:prstGeom>
        </p:spPr>
      </p:pic>
      <p:pic>
        <p:nvPicPr>
          <p:cNvPr id="6" name="Obraz 5">
            <a:extLst>
              <a:ext uri="{FF2B5EF4-FFF2-40B4-BE49-F238E27FC236}">
                <a16:creationId xmlns:a16="http://schemas.microsoft.com/office/drawing/2014/main" id="{47E4AD5C-B062-D40E-78FE-C9C65B134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4057" y="3862927"/>
            <a:ext cx="4077943" cy="2987624"/>
          </a:xfrm>
          <a:prstGeom prst="rect">
            <a:avLst/>
          </a:prstGeom>
        </p:spPr>
      </p:pic>
      <p:sp>
        <p:nvSpPr>
          <p:cNvPr id="8" name="pole tekstowe 7">
            <a:extLst>
              <a:ext uri="{FF2B5EF4-FFF2-40B4-BE49-F238E27FC236}">
                <a16:creationId xmlns:a16="http://schemas.microsoft.com/office/drawing/2014/main" id="{C796D8AB-C151-98AB-9FE5-25586F687E66}"/>
              </a:ext>
            </a:extLst>
          </p:cNvPr>
          <p:cNvSpPr txBox="1"/>
          <p:nvPr/>
        </p:nvSpPr>
        <p:spPr>
          <a:xfrm>
            <a:off x="6623469" y="4677585"/>
            <a:ext cx="1197426" cy="523220"/>
          </a:xfrm>
          <a:prstGeom prst="rect">
            <a:avLst/>
          </a:prstGeom>
          <a:noFill/>
        </p:spPr>
        <p:txBody>
          <a:bodyPr wrap="square">
            <a:spAutoFit/>
          </a:bodyPr>
          <a:lstStyle/>
          <a:p>
            <a:r>
              <a:rPr lang="pl-PL" sz="2800" b="1" dirty="0">
                <a:latin typeface="Times New Roman" panose="02020603050405020304" pitchFamily="18" charset="0"/>
                <a:cs typeface="Times New Roman" panose="02020603050405020304" pitchFamily="18" charset="0"/>
              </a:rPr>
              <a:t>San</a:t>
            </a:r>
          </a:p>
        </p:txBody>
      </p:sp>
      <p:sp>
        <p:nvSpPr>
          <p:cNvPr id="12" name="pole tekstowe 11">
            <a:extLst>
              <a:ext uri="{FF2B5EF4-FFF2-40B4-BE49-F238E27FC236}">
                <a16:creationId xmlns:a16="http://schemas.microsoft.com/office/drawing/2014/main" id="{8DFAD8A8-6A92-E822-8AE6-29E5AEDDD369}"/>
              </a:ext>
            </a:extLst>
          </p:cNvPr>
          <p:cNvSpPr txBox="1"/>
          <p:nvPr/>
        </p:nvSpPr>
        <p:spPr>
          <a:xfrm>
            <a:off x="8685441" y="7684"/>
            <a:ext cx="1845186" cy="400110"/>
          </a:xfrm>
          <a:prstGeom prst="rect">
            <a:avLst/>
          </a:prstGeom>
          <a:noFill/>
        </p:spPr>
        <p:txBody>
          <a:bodyPr wrap="square">
            <a:spAutoFit/>
          </a:bodyPr>
          <a:lstStyle/>
          <a:p>
            <a:r>
              <a:rPr lang="pl-PL" sz="2000" b="1" dirty="0">
                <a:latin typeface="Times New Roman" panose="02020603050405020304" pitchFamily="18" charset="0"/>
                <a:cs typeface="Times New Roman" panose="02020603050405020304" pitchFamily="18" charset="0"/>
              </a:rPr>
              <a:t>Biebrza</a:t>
            </a:r>
          </a:p>
        </p:txBody>
      </p:sp>
      <p:pic>
        <p:nvPicPr>
          <p:cNvPr id="13" name="Obraz 12">
            <a:extLst>
              <a:ext uri="{FF2B5EF4-FFF2-40B4-BE49-F238E27FC236}">
                <a16:creationId xmlns:a16="http://schemas.microsoft.com/office/drawing/2014/main" id="{F6A11766-9D9B-9232-F4CD-84C69A5EC0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5229" y="5210533"/>
            <a:ext cx="2751367" cy="1649746"/>
          </a:xfrm>
          <a:prstGeom prst="rect">
            <a:avLst/>
          </a:prstGeom>
          <a:ln w="28575">
            <a:solidFill>
              <a:schemeClr val="bg1"/>
            </a:solidFill>
          </a:ln>
        </p:spPr>
      </p:pic>
      <p:sp>
        <p:nvSpPr>
          <p:cNvPr id="4" name="pole tekstowe 3">
            <a:extLst>
              <a:ext uri="{FF2B5EF4-FFF2-40B4-BE49-F238E27FC236}">
                <a16:creationId xmlns:a16="http://schemas.microsoft.com/office/drawing/2014/main" id="{23869E89-0944-6595-2956-B09DA14F7873}"/>
              </a:ext>
            </a:extLst>
          </p:cNvPr>
          <p:cNvSpPr txBox="1"/>
          <p:nvPr/>
        </p:nvSpPr>
        <p:spPr>
          <a:xfrm>
            <a:off x="208376" y="192039"/>
            <a:ext cx="5887624" cy="1200329"/>
          </a:xfrm>
          <a:prstGeom prst="rect">
            <a:avLst/>
          </a:prstGeom>
          <a:noFill/>
        </p:spPr>
        <p:txBody>
          <a:bodyPr wrap="square">
            <a:spAutoFit/>
          </a:bodyPr>
          <a:lstStyle/>
          <a:p>
            <a:pPr algn="ctr"/>
            <a:r>
              <a:rPr lang="pl-PL" sz="2400" b="1" dirty="0">
                <a:latin typeface="Times New Roman" panose="02020603050405020304" pitchFamily="18" charset="0"/>
                <a:cs typeface="Times New Roman" panose="02020603050405020304" pitchFamily="18" charset="0"/>
              </a:rPr>
              <a:t>Susza i burze z silnym deszczem to zabójcze połączenie dla procesu </a:t>
            </a:r>
            <a:r>
              <a:rPr lang="pl-PL" sz="2400" b="1" dirty="0" err="1">
                <a:latin typeface="Times New Roman" panose="02020603050405020304" pitchFamily="18" charset="0"/>
                <a:cs typeface="Times New Roman" panose="02020603050405020304" pitchFamily="18" charset="0"/>
              </a:rPr>
              <a:t>resuspensji</a:t>
            </a:r>
            <a:r>
              <a:rPr lang="pl-PL" sz="2400" b="1" dirty="0">
                <a:latin typeface="Times New Roman" panose="02020603050405020304" pitchFamily="18" charset="0"/>
                <a:cs typeface="Times New Roman" panose="02020603050405020304" pitchFamily="18" charset="0"/>
              </a:rPr>
              <a:t> zawiesiny</a:t>
            </a:r>
          </a:p>
        </p:txBody>
      </p:sp>
      <p:sp>
        <p:nvSpPr>
          <p:cNvPr id="5" name="pole tekstowe 4">
            <a:extLst>
              <a:ext uri="{FF2B5EF4-FFF2-40B4-BE49-F238E27FC236}">
                <a16:creationId xmlns:a16="http://schemas.microsoft.com/office/drawing/2014/main" id="{682C063E-27E9-FB64-5E31-1E464BCE25C6}"/>
              </a:ext>
            </a:extLst>
          </p:cNvPr>
          <p:cNvSpPr txBox="1"/>
          <p:nvPr/>
        </p:nvSpPr>
        <p:spPr>
          <a:xfrm>
            <a:off x="18351" y="-19255"/>
            <a:ext cx="629831"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S23</a:t>
            </a:r>
          </a:p>
        </p:txBody>
      </p:sp>
    </p:spTree>
    <p:extLst>
      <p:ext uri="{BB962C8B-B14F-4D97-AF65-F5344CB8AC3E}">
        <p14:creationId xmlns:p14="http://schemas.microsoft.com/office/powerpoint/2010/main" val="2744690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6A215E1A-65FC-C02E-D3CF-12B6F1A73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64" y="3585639"/>
            <a:ext cx="2112348" cy="1969590"/>
          </a:xfrm>
          <a:prstGeom prst="rect">
            <a:avLst/>
          </a:prstGeom>
        </p:spPr>
      </p:pic>
      <p:pic>
        <p:nvPicPr>
          <p:cNvPr id="4" name="Obraz 3">
            <a:extLst>
              <a:ext uri="{FF2B5EF4-FFF2-40B4-BE49-F238E27FC236}">
                <a16:creationId xmlns:a16="http://schemas.microsoft.com/office/drawing/2014/main" id="{170DE056-C8F5-9D8F-B28C-1A5DCC551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9522" y="3503188"/>
            <a:ext cx="2846193" cy="2040905"/>
          </a:xfrm>
          <a:prstGeom prst="rect">
            <a:avLst/>
          </a:prstGeom>
        </p:spPr>
      </p:pic>
      <p:sp>
        <p:nvSpPr>
          <p:cNvPr id="6" name="pole tekstowe 5">
            <a:extLst>
              <a:ext uri="{FF2B5EF4-FFF2-40B4-BE49-F238E27FC236}">
                <a16:creationId xmlns:a16="http://schemas.microsoft.com/office/drawing/2014/main" id="{0260A12A-10A2-0E82-1BD8-B6F329F98F9A}"/>
              </a:ext>
            </a:extLst>
          </p:cNvPr>
          <p:cNvSpPr txBox="1"/>
          <p:nvPr/>
        </p:nvSpPr>
        <p:spPr>
          <a:xfrm>
            <a:off x="205822" y="5174761"/>
            <a:ext cx="601579" cy="369332"/>
          </a:xfrm>
          <a:prstGeom prst="rect">
            <a:avLst/>
          </a:prstGeom>
          <a:noFill/>
        </p:spPr>
        <p:txBody>
          <a:bodyPr wrap="square">
            <a:spAutoFit/>
          </a:bodyPr>
          <a:lstStyle/>
          <a:p>
            <a:r>
              <a:rPr lang="pl-PL" b="1" dirty="0">
                <a:solidFill>
                  <a:schemeClr val="bg1"/>
                </a:solidFill>
              </a:rPr>
              <a:t>nurt</a:t>
            </a:r>
          </a:p>
        </p:txBody>
      </p:sp>
      <p:pic>
        <p:nvPicPr>
          <p:cNvPr id="9" name="Obraz 8">
            <a:extLst>
              <a:ext uri="{FF2B5EF4-FFF2-40B4-BE49-F238E27FC236}">
                <a16:creationId xmlns:a16="http://schemas.microsoft.com/office/drawing/2014/main" id="{ADCCAA4C-D2B9-300C-79EC-955EDFF82F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0" y="17201"/>
            <a:ext cx="12234139" cy="3569174"/>
          </a:xfrm>
          <a:prstGeom prst="rect">
            <a:avLst/>
          </a:prstGeom>
        </p:spPr>
      </p:pic>
      <p:sp>
        <p:nvSpPr>
          <p:cNvPr id="12" name="pole tekstowe 11">
            <a:extLst>
              <a:ext uri="{FF2B5EF4-FFF2-40B4-BE49-F238E27FC236}">
                <a16:creationId xmlns:a16="http://schemas.microsoft.com/office/drawing/2014/main" id="{D3AC1A15-45FA-6E92-FE59-7AB1E1EAD1E4}"/>
              </a:ext>
            </a:extLst>
          </p:cNvPr>
          <p:cNvSpPr txBox="1"/>
          <p:nvPr/>
        </p:nvSpPr>
        <p:spPr>
          <a:xfrm>
            <a:off x="9527577" y="2446289"/>
            <a:ext cx="2057950" cy="369332"/>
          </a:xfrm>
          <a:prstGeom prst="rect">
            <a:avLst/>
          </a:prstGeom>
          <a:noFill/>
        </p:spPr>
        <p:txBody>
          <a:bodyPr wrap="square">
            <a:spAutoFit/>
          </a:bodyPr>
          <a:lstStyle/>
          <a:p>
            <a:r>
              <a:rPr lang="pl-PL" dirty="0"/>
              <a:t>Legenda do ryciny</a:t>
            </a:r>
          </a:p>
        </p:txBody>
      </p:sp>
      <p:sp>
        <p:nvSpPr>
          <p:cNvPr id="14" name="pole tekstowe 13">
            <a:extLst>
              <a:ext uri="{FF2B5EF4-FFF2-40B4-BE49-F238E27FC236}">
                <a16:creationId xmlns:a16="http://schemas.microsoft.com/office/drawing/2014/main" id="{18775232-1F10-BC98-BAAB-03FD4C877C91}"/>
              </a:ext>
            </a:extLst>
          </p:cNvPr>
          <p:cNvSpPr txBox="1"/>
          <p:nvPr/>
        </p:nvSpPr>
        <p:spPr>
          <a:xfrm>
            <a:off x="9101892" y="2730792"/>
            <a:ext cx="3015342" cy="4031873"/>
          </a:xfrm>
          <a:prstGeom prst="rect">
            <a:avLst/>
          </a:prstGeom>
          <a:noFill/>
        </p:spPr>
        <p:txBody>
          <a:bodyPr wrap="square">
            <a:spAutoFit/>
          </a:bodyPr>
          <a:lstStyle/>
          <a:p>
            <a:pPr marL="342900" indent="-342900">
              <a:buAutoNum type="arabicPeriod"/>
            </a:pPr>
            <a:r>
              <a:rPr lang="pl-PL" sz="1600" dirty="0">
                <a:latin typeface="Times New Roman" panose="02020603050405020304" pitchFamily="18" charset="0"/>
                <a:cs typeface="Times New Roman" panose="02020603050405020304" pitchFamily="18" charset="0"/>
              </a:rPr>
              <a:t>Aluwia rzeczne, w spągu głazy</a:t>
            </a:r>
          </a:p>
          <a:p>
            <a:pPr marL="342900" indent="-342900">
              <a:buAutoNum type="arabicPeriod"/>
            </a:pPr>
            <a:r>
              <a:rPr lang="pl-PL" sz="1600" dirty="0">
                <a:latin typeface="Times New Roman" panose="02020603050405020304" pitchFamily="18" charset="0"/>
                <a:cs typeface="Times New Roman" panose="02020603050405020304" pitchFamily="18" charset="0"/>
              </a:rPr>
              <a:t>Utwory ilasto-gliniaste (d. zawiesina) w trzech stadiach rozwoju w trakcie: (A) akumulacji, (B) wysychania, (C) oderwania od dna i transportu (D)</a:t>
            </a:r>
          </a:p>
          <a:p>
            <a:pPr marL="342900" indent="-342900">
              <a:buAutoNum type="arabicPeriod"/>
            </a:pPr>
            <a:r>
              <a:rPr lang="pl-PL" sz="1600" dirty="0">
                <a:latin typeface="Times New Roman" panose="02020603050405020304" pitchFamily="18" charset="0"/>
                <a:cs typeface="Times New Roman" panose="02020603050405020304" pitchFamily="18" charset="0"/>
              </a:rPr>
              <a:t>Transport zawiesiny</a:t>
            </a:r>
          </a:p>
          <a:p>
            <a:pPr marL="342900" indent="-342900">
              <a:buAutoNum type="arabicPeriod"/>
            </a:pPr>
            <a:r>
              <a:rPr lang="pl-PL" sz="1600" dirty="0">
                <a:latin typeface="Times New Roman" panose="02020603050405020304" pitchFamily="18" charset="0"/>
                <a:cs typeface="Times New Roman" panose="02020603050405020304" pitchFamily="18" charset="0"/>
              </a:rPr>
              <a:t>Zawiesina rozpuszczona (w </a:t>
            </a:r>
            <a:r>
              <a:rPr lang="pl-PL" sz="1600" dirty="0" err="1">
                <a:latin typeface="Times New Roman" panose="02020603050405020304" pitchFamily="18" charset="0"/>
                <a:cs typeface="Times New Roman" panose="02020603050405020304" pitchFamily="18" charset="0"/>
              </a:rPr>
              <a:t>resuspensji</a:t>
            </a:r>
            <a:r>
              <a:rPr lang="pl-PL" sz="1600" dirty="0">
                <a:latin typeface="Times New Roman" panose="02020603050405020304" pitchFamily="18" charset="0"/>
                <a:cs typeface="Times New Roman" panose="02020603050405020304" pitchFamily="18" charset="0"/>
              </a:rPr>
              <a:t> – R) w ilości katastrofalnej (śnięcie ryb)</a:t>
            </a:r>
          </a:p>
          <a:p>
            <a:pPr marL="342900" indent="-342900">
              <a:buAutoNum type="arabicPeriod"/>
            </a:pPr>
            <a:r>
              <a:rPr lang="pl-PL" sz="1600" dirty="0">
                <a:latin typeface="Times New Roman" panose="02020603050405020304" pitchFamily="18" charset="0"/>
                <a:cs typeface="Times New Roman" panose="02020603050405020304" pitchFamily="18" charset="0"/>
              </a:rPr>
              <a:t>Poziom wody w rzece</a:t>
            </a:r>
          </a:p>
          <a:p>
            <a:r>
              <a:rPr lang="pl-PL" sz="1600" dirty="0">
                <a:latin typeface="Times New Roman" panose="02020603050405020304" pitchFamily="18" charset="0"/>
                <a:cs typeface="Times New Roman" panose="02020603050405020304" pitchFamily="18" charset="0"/>
              </a:rPr>
              <a:t>E – parowanie, T – czas, P - opady atmosferyczne, V – przepływ wody, D - dystans</a:t>
            </a:r>
          </a:p>
        </p:txBody>
      </p:sp>
      <p:pic>
        <p:nvPicPr>
          <p:cNvPr id="15" name="Obraz 14">
            <a:extLst>
              <a:ext uri="{FF2B5EF4-FFF2-40B4-BE49-F238E27FC236}">
                <a16:creationId xmlns:a16="http://schemas.microsoft.com/office/drawing/2014/main" id="{33FF159A-8506-67CA-2471-3D817808A5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8954" y="3574504"/>
            <a:ext cx="3841340" cy="1969589"/>
          </a:xfrm>
          <a:prstGeom prst="rect">
            <a:avLst/>
          </a:prstGeom>
        </p:spPr>
      </p:pic>
      <p:sp>
        <p:nvSpPr>
          <p:cNvPr id="17" name="pole tekstowe 16">
            <a:extLst>
              <a:ext uri="{FF2B5EF4-FFF2-40B4-BE49-F238E27FC236}">
                <a16:creationId xmlns:a16="http://schemas.microsoft.com/office/drawing/2014/main" id="{2B9239E0-11A7-6DA8-3062-FFB522969899}"/>
              </a:ext>
            </a:extLst>
          </p:cNvPr>
          <p:cNvSpPr txBox="1"/>
          <p:nvPr/>
        </p:nvSpPr>
        <p:spPr>
          <a:xfrm>
            <a:off x="1771891" y="3278598"/>
            <a:ext cx="851613"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San</a:t>
            </a:r>
          </a:p>
        </p:txBody>
      </p:sp>
      <p:sp>
        <p:nvSpPr>
          <p:cNvPr id="19" name="pole tekstowe 18">
            <a:extLst>
              <a:ext uri="{FF2B5EF4-FFF2-40B4-BE49-F238E27FC236}">
                <a16:creationId xmlns:a16="http://schemas.microsoft.com/office/drawing/2014/main" id="{D73562CF-B05F-2FCF-D88B-1C679E9938AD}"/>
              </a:ext>
            </a:extLst>
          </p:cNvPr>
          <p:cNvSpPr txBox="1"/>
          <p:nvPr/>
        </p:nvSpPr>
        <p:spPr>
          <a:xfrm>
            <a:off x="6045147" y="3546040"/>
            <a:ext cx="1243328"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Biebrza</a:t>
            </a:r>
          </a:p>
        </p:txBody>
      </p:sp>
      <p:sp>
        <p:nvSpPr>
          <p:cNvPr id="5" name="Strzałka w prawo 1">
            <a:extLst>
              <a:ext uri="{FF2B5EF4-FFF2-40B4-BE49-F238E27FC236}">
                <a16:creationId xmlns:a16="http://schemas.microsoft.com/office/drawing/2014/main" id="{5FF7B26C-D912-63ED-D8D6-F3B6A7773AB8}"/>
              </a:ext>
            </a:extLst>
          </p:cNvPr>
          <p:cNvSpPr>
            <a:spLocks noChangeArrowheads="1"/>
          </p:cNvSpPr>
          <p:nvPr/>
        </p:nvSpPr>
        <p:spPr bwMode="auto">
          <a:xfrm rot="14573877">
            <a:off x="2591954" y="3553403"/>
            <a:ext cx="1633232"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8" name="Strzałka w prawo 1">
            <a:extLst>
              <a:ext uri="{FF2B5EF4-FFF2-40B4-BE49-F238E27FC236}">
                <a16:creationId xmlns:a16="http://schemas.microsoft.com/office/drawing/2014/main" id="{25C5DF84-4057-2E69-24FE-F2CC8BA5511D}"/>
              </a:ext>
            </a:extLst>
          </p:cNvPr>
          <p:cNvSpPr>
            <a:spLocks noChangeArrowheads="1"/>
          </p:cNvSpPr>
          <p:nvPr/>
        </p:nvSpPr>
        <p:spPr bwMode="auto">
          <a:xfrm rot="13331639">
            <a:off x="2940164" y="3767235"/>
            <a:ext cx="3401223"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10" name="Strzałka w prawo 1">
            <a:extLst>
              <a:ext uri="{FF2B5EF4-FFF2-40B4-BE49-F238E27FC236}">
                <a16:creationId xmlns:a16="http://schemas.microsoft.com/office/drawing/2014/main" id="{DB6C614F-D661-ED76-BBB3-F66A666CEBB6}"/>
              </a:ext>
            </a:extLst>
          </p:cNvPr>
          <p:cNvSpPr>
            <a:spLocks noChangeArrowheads="1"/>
          </p:cNvSpPr>
          <p:nvPr/>
        </p:nvSpPr>
        <p:spPr bwMode="auto">
          <a:xfrm rot="18690961">
            <a:off x="415531" y="4091847"/>
            <a:ext cx="2818984"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pic>
        <p:nvPicPr>
          <p:cNvPr id="11" name="Picture 3">
            <a:extLst>
              <a:ext uri="{FF2B5EF4-FFF2-40B4-BE49-F238E27FC236}">
                <a16:creationId xmlns:a16="http://schemas.microsoft.com/office/drawing/2014/main" id="{BD69E820-AA74-285F-545A-61A41B5B5F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7191635" y="3097136"/>
            <a:ext cx="1094298" cy="65846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Strzałka w prawo 1">
            <a:extLst>
              <a:ext uri="{FF2B5EF4-FFF2-40B4-BE49-F238E27FC236}">
                <a16:creationId xmlns:a16="http://schemas.microsoft.com/office/drawing/2014/main" id="{4079BD25-4BC1-6954-4579-7F850D2CE1F8}"/>
              </a:ext>
            </a:extLst>
          </p:cNvPr>
          <p:cNvSpPr>
            <a:spLocks noChangeArrowheads="1"/>
          </p:cNvSpPr>
          <p:nvPr/>
        </p:nvSpPr>
        <p:spPr bwMode="auto">
          <a:xfrm rot="13636756" flipV="1">
            <a:off x="6619247" y="3251336"/>
            <a:ext cx="618655" cy="45719"/>
          </a:xfrm>
          <a:prstGeom prst="rightArrow">
            <a:avLst>
              <a:gd name="adj1" fmla="val 50000"/>
              <a:gd name="adj2" fmla="val 48884"/>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2400"/>
          </a:p>
        </p:txBody>
      </p:sp>
      <p:sp>
        <p:nvSpPr>
          <p:cNvPr id="18" name="pole tekstowe 17">
            <a:extLst>
              <a:ext uri="{FF2B5EF4-FFF2-40B4-BE49-F238E27FC236}">
                <a16:creationId xmlns:a16="http://schemas.microsoft.com/office/drawing/2014/main" id="{445FFFF3-E1C8-F9FB-813D-54858C9549FE}"/>
              </a:ext>
            </a:extLst>
          </p:cNvPr>
          <p:cNvSpPr txBox="1"/>
          <p:nvPr/>
        </p:nvSpPr>
        <p:spPr>
          <a:xfrm>
            <a:off x="7324885" y="3527159"/>
            <a:ext cx="1137918" cy="276999"/>
          </a:xfrm>
          <a:prstGeom prst="rect">
            <a:avLst/>
          </a:prstGeom>
          <a:noFill/>
        </p:spPr>
        <p:txBody>
          <a:bodyPr wrap="square">
            <a:spAutoFit/>
          </a:bodyPr>
          <a:lstStyle/>
          <a:p>
            <a:r>
              <a:rPr lang="pl-PL" sz="1200" dirty="0" err="1">
                <a:latin typeface="Times New Roman" panose="02020603050405020304" pitchFamily="18" charset="0"/>
                <a:cs typeface="Times New Roman" panose="02020603050405020304" pitchFamily="18" charset="0"/>
              </a:rPr>
              <a:t>Rioni</a:t>
            </a:r>
            <a:r>
              <a:rPr lang="pl-PL" sz="1200" dirty="0">
                <a:latin typeface="Times New Roman" panose="02020603050405020304" pitchFamily="18" charset="0"/>
                <a:cs typeface="Times New Roman" panose="02020603050405020304" pitchFamily="18" charset="0"/>
              </a:rPr>
              <a:t>-Gruzja</a:t>
            </a:r>
          </a:p>
        </p:txBody>
      </p:sp>
      <p:sp>
        <p:nvSpPr>
          <p:cNvPr id="7" name="pole tekstowe 6">
            <a:extLst>
              <a:ext uri="{FF2B5EF4-FFF2-40B4-BE49-F238E27FC236}">
                <a16:creationId xmlns:a16="http://schemas.microsoft.com/office/drawing/2014/main" id="{B6748612-7782-19ED-773D-71039AECD3C7}"/>
              </a:ext>
            </a:extLst>
          </p:cNvPr>
          <p:cNvSpPr txBox="1"/>
          <p:nvPr/>
        </p:nvSpPr>
        <p:spPr>
          <a:xfrm>
            <a:off x="0" y="5613523"/>
            <a:ext cx="9006057" cy="1268361"/>
          </a:xfrm>
          <a:prstGeom prst="rect">
            <a:avLst/>
          </a:prstGeom>
          <a:noFill/>
        </p:spPr>
        <p:txBody>
          <a:bodyPr wrap="square">
            <a:spAutoFit/>
          </a:bodyPr>
          <a:lstStyle/>
          <a:p>
            <a:pPr marL="270510" indent="-270510" algn="just">
              <a:lnSpc>
                <a:spcPct val="107000"/>
              </a:lnSpc>
              <a:spcAft>
                <a:spcPts val="800"/>
              </a:spcAft>
            </a:pPr>
            <a:r>
              <a:rPr lang="pl-PL"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pl-PL" sz="1200" b="1" dirty="0">
                <a:effectLst/>
                <a:latin typeface="Times New Roman" panose="02020603050405020304" pitchFamily="18" charset="0"/>
                <a:ea typeface="Calibri" panose="020F0502020204030204" pitchFamily="34" charset="0"/>
                <a:cs typeface="Times New Roman" panose="02020603050405020304" pitchFamily="18" charset="0"/>
              </a:rPr>
              <a:t>Stadia rozwoju procesów korytowych Odry (wyższe poziomy </a:t>
            </a:r>
            <a:r>
              <a:rPr lang="pl-PL" sz="1200" b="1" dirty="0" err="1">
                <a:effectLst/>
                <a:latin typeface="Times New Roman" panose="02020603050405020304" pitchFamily="18" charset="0"/>
                <a:ea typeface="Calibri" panose="020F0502020204030204" pitchFamily="34" charset="0"/>
                <a:cs typeface="Times New Roman" panose="02020603050405020304" pitchFamily="18" charset="0"/>
              </a:rPr>
              <a:t>pozanurtowe</a:t>
            </a:r>
            <a:r>
              <a:rPr lang="pl-PL" sz="1200" b="1" dirty="0">
                <a:effectLst/>
                <a:latin typeface="Times New Roman" panose="02020603050405020304" pitchFamily="18" charset="0"/>
                <a:ea typeface="Calibri" panose="020F0502020204030204" pitchFamily="34" charset="0"/>
                <a:cs typeface="Times New Roman" panose="02020603050405020304" pitchFamily="18" charset="0"/>
              </a:rPr>
              <a:t>) latem 2022 roku podczas trwania: A - stanów poprzedzających suszę, B - suszy hydrologicznej ze zwierciadłem wody na kontakcie piaszczystych aluwiów i C – poniżej stropu aluwiów, oderwanie od podłoża, D – zalewu przez wody opadowe z Czech (komunikat Wód Polskich) i włączenie do procesu korytowego wysuszonych form w kształcie wieloboków (B) lub typu „miseczek” (C), E – pełnej resuspensji utworów zawiesinowych; uzupełnione fotografiami dna koryta rzeki San i Biebrzy podczas suszy latem 2022 roku z formami obrazującymi proces wysuszania warstwy mułkowo-ilastej w  kształcie „miseczek” (Internet).</a:t>
            </a:r>
            <a:endParaRPr lang="pl-PL"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ytuł 1">
            <a:extLst>
              <a:ext uri="{FF2B5EF4-FFF2-40B4-BE49-F238E27FC236}">
                <a16:creationId xmlns:a16="http://schemas.microsoft.com/office/drawing/2014/main" id="{2BCAD165-5F32-E4B5-691C-8CB62CDFCA26}"/>
              </a:ext>
            </a:extLst>
          </p:cNvPr>
          <p:cNvSpPr>
            <a:spLocks noGrp="1"/>
          </p:cNvSpPr>
          <p:nvPr>
            <p:ph type="title"/>
          </p:nvPr>
        </p:nvSpPr>
        <p:spPr>
          <a:xfrm>
            <a:off x="-114783" y="-86016"/>
            <a:ext cx="12061706" cy="700103"/>
          </a:xfrm>
        </p:spPr>
        <p:txBody>
          <a:bodyPr>
            <a:noAutofit/>
          </a:bodyPr>
          <a:lstStyle/>
          <a:p>
            <a:pPr algn="ctr"/>
            <a:r>
              <a:rPr lang="pl-PL" sz="1600" b="1" dirty="0">
                <a:latin typeface="Times New Roman" panose="02020603050405020304" pitchFamily="18" charset="0"/>
                <a:cs typeface="Times New Roman" panose="02020603050405020304" pitchFamily="18" charset="0"/>
              </a:rPr>
              <a:t>Prawdopodobny przebieg procesu dostarczenia nadmiaru rumowiska unoszonego do koryta, przyczyniającego się śnięcia ryb i innych zwierząt w rzece (przyducha) </a:t>
            </a:r>
            <a:endParaRPr lang="pl-PL" sz="1600" b="1" dirty="0">
              <a:solidFill>
                <a:srgbClr val="FF0000"/>
              </a:solidFill>
              <a:latin typeface="Times New Roman" panose="02020603050405020304" pitchFamily="18" charset="0"/>
              <a:cs typeface="Times New Roman" panose="02020603050405020304" pitchFamily="18" charset="0"/>
            </a:endParaRPr>
          </a:p>
        </p:txBody>
      </p:sp>
      <p:sp>
        <p:nvSpPr>
          <p:cNvPr id="16" name="pole tekstowe 15">
            <a:extLst>
              <a:ext uri="{FF2B5EF4-FFF2-40B4-BE49-F238E27FC236}">
                <a16:creationId xmlns:a16="http://schemas.microsoft.com/office/drawing/2014/main" id="{84F983DB-3DEE-51AD-9D61-1766AA72B15F}"/>
              </a:ext>
            </a:extLst>
          </p:cNvPr>
          <p:cNvSpPr txBox="1"/>
          <p:nvPr/>
        </p:nvSpPr>
        <p:spPr>
          <a:xfrm>
            <a:off x="0" y="244755"/>
            <a:ext cx="629831"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S25</a:t>
            </a:r>
          </a:p>
        </p:txBody>
      </p:sp>
    </p:spTree>
    <p:extLst>
      <p:ext uri="{BB962C8B-B14F-4D97-AF65-F5344CB8AC3E}">
        <p14:creationId xmlns:p14="http://schemas.microsoft.com/office/powerpoint/2010/main" val="2786912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E38AE0-8DB5-F024-8812-E5E0DB5B4D45}"/>
              </a:ext>
            </a:extLst>
          </p:cNvPr>
          <p:cNvSpPr>
            <a:spLocks noGrp="1"/>
          </p:cNvSpPr>
          <p:nvPr>
            <p:ph type="title"/>
          </p:nvPr>
        </p:nvSpPr>
        <p:spPr>
          <a:xfrm>
            <a:off x="567302" y="-32805"/>
            <a:ext cx="6175342" cy="615263"/>
          </a:xfrm>
        </p:spPr>
        <p:txBody>
          <a:bodyPr>
            <a:normAutofit/>
          </a:bodyPr>
          <a:lstStyle/>
          <a:p>
            <a:r>
              <a:rPr lang="pl-PL" sz="2400" b="1" dirty="0">
                <a:latin typeface="Times New Roman" panose="02020603050405020304" pitchFamily="18" charset="0"/>
                <a:cs typeface="Times New Roman" panose="02020603050405020304" pitchFamily="18" charset="0"/>
              </a:rPr>
              <a:t>Alerty suszowe w Europie 2022 </a:t>
            </a:r>
            <a:r>
              <a:rPr lang="pl-PL" sz="1600" b="1" dirty="0">
                <a:solidFill>
                  <a:srgbClr val="FF0000"/>
                </a:solidFill>
                <a:latin typeface="Times New Roman" panose="02020603050405020304" pitchFamily="18" charset="0"/>
                <a:cs typeface="Times New Roman" panose="02020603050405020304" pitchFamily="18" charset="0"/>
              </a:rPr>
              <a:t>(na czerwono)</a:t>
            </a:r>
          </a:p>
        </p:txBody>
      </p:sp>
      <p:pic>
        <p:nvPicPr>
          <p:cNvPr id="4" name="Obraz 3">
            <a:extLst>
              <a:ext uri="{FF2B5EF4-FFF2-40B4-BE49-F238E27FC236}">
                <a16:creationId xmlns:a16="http://schemas.microsoft.com/office/drawing/2014/main" id="{32C5DF77-DE26-F5E1-F929-3D6C38385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6889" y="5100188"/>
            <a:ext cx="2655147" cy="1706880"/>
          </a:xfrm>
          <a:prstGeom prst="rect">
            <a:avLst/>
          </a:prstGeom>
        </p:spPr>
      </p:pic>
      <p:pic>
        <p:nvPicPr>
          <p:cNvPr id="8" name="Obraz 7">
            <a:extLst>
              <a:ext uri="{FF2B5EF4-FFF2-40B4-BE49-F238E27FC236}">
                <a16:creationId xmlns:a16="http://schemas.microsoft.com/office/drawing/2014/main" id="{CCA1ABB6-B8C7-D694-9477-C87C9A94E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9" y="466947"/>
            <a:ext cx="5429839" cy="4890999"/>
          </a:xfrm>
          <a:prstGeom prst="rect">
            <a:avLst/>
          </a:prstGeom>
        </p:spPr>
      </p:pic>
      <p:pic>
        <p:nvPicPr>
          <p:cNvPr id="14" name="Obraz 13">
            <a:extLst>
              <a:ext uri="{FF2B5EF4-FFF2-40B4-BE49-F238E27FC236}">
                <a16:creationId xmlns:a16="http://schemas.microsoft.com/office/drawing/2014/main" id="{19A7F715-4951-6AF8-1DB6-AA07395C71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9874" y="5100188"/>
            <a:ext cx="3048000" cy="1706880"/>
          </a:xfrm>
          <a:prstGeom prst="rect">
            <a:avLst/>
          </a:prstGeom>
        </p:spPr>
      </p:pic>
      <p:pic>
        <p:nvPicPr>
          <p:cNvPr id="20" name="Obraz 19">
            <a:extLst>
              <a:ext uri="{FF2B5EF4-FFF2-40B4-BE49-F238E27FC236}">
                <a16:creationId xmlns:a16="http://schemas.microsoft.com/office/drawing/2014/main" id="{56F7E73F-608C-A6FE-7EBD-08E49EFE5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8519" y="5100188"/>
            <a:ext cx="3686774" cy="1757812"/>
          </a:xfrm>
          <a:prstGeom prst="rect">
            <a:avLst/>
          </a:prstGeom>
        </p:spPr>
      </p:pic>
      <p:sp>
        <p:nvSpPr>
          <p:cNvPr id="22" name="pole tekstowe 21">
            <a:extLst>
              <a:ext uri="{FF2B5EF4-FFF2-40B4-BE49-F238E27FC236}">
                <a16:creationId xmlns:a16="http://schemas.microsoft.com/office/drawing/2014/main" id="{1D4B9773-25D4-B0D2-F61F-5BF20F3CCDD5}"/>
              </a:ext>
            </a:extLst>
          </p:cNvPr>
          <p:cNvSpPr txBox="1"/>
          <p:nvPr/>
        </p:nvSpPr>
        <p:spPr>
          <a:xfrm>
            <a:off x="6808135" y="13217"/>
            <a:ext cx="4203032" cy="523220"/>
          </a:xfrm>
          <a:prstGeom prst="rect">
            <a:avLst/>
          </a:prstGeom>
          <a:noFill/>
        </p:spPr>
        <p:txBody>
          <a:bodyPr wrap="square">
            <a:spAutoFit/>
          </a:bodyPr>
          <a:lstStyle/>
          <a:p>
            <a:r>
              <a:rPr lang="pl-PL" sz="2800" b="1" dirty="0">
                <a:latin typeface="Times New Roman" panose="02020603050405020304" pitchFamily="18" charset="0"/>
                <a:cs typeface="Times New Roman" panose="02020603050405020304" pitchFamily="18" charset="0"/>
              </a:rPr>
              <a:t>Wnioski końcowe</a:t>
            </a:r>
          </a:p>
        </p:txBody>
      </p:sp>
      <p:sp>
        <p:nvSpPr>
          <p:cNvPr id="24" name="pole tekstowe 23">
            <a:extLst>
              <a:ext uri="{FF2B5EF4-FFF2-40B4-BE49-F238E27FC236}">
                <a16:creationId xmlns:a16="http://schemas.microsoft.com/office/drawing/2014/main" id="{60FD72BC-4709-7F2C-A462-FA007064D0EB}"/>
              </a:ext>
            </a:extLst>
          </p:cNvPr>
          <p:cNvSpPr txBox="1"/>
          <p:nvPr/>
        </p:nvSpPr>
        <p:spPr>
          <a:xfrm>
            <a:off x="5429839" y="465919"/>
            <a:ext cx="6671487" cy="4185761"/>
          </a:xfrm>
          <a:prstGeom prst="rect">
            <a:avLst/>
          </a:prstGeom>
          <a:noFill/>
        </p:spPr>
        <p:txBody>
          <a:bodyPr wrap="square">
            <a:spAutoFit/>
          </a:bodyPr>
          <a:lstStyle/>
          <a:p>
            <a:pPr marL="342900" indent="-342900">
              <a:buFont typeface="+mj-lt"/>
              <a:buAutoNum type="arabicPeriod"/>
            </a:pPr>
            <a:r>
              <a:rPr lang="pl-PL" sz="1400" dirty="0">
                <a:latin typeface="Times New Roman" panose="02020603050405020304" pitchFamily="18" charset="0"/>
                <a:cs typeface="Times New Roman" panose="02020603050405020304" pitchFamily="18" charset="0"/>
              </a:rPr>
              <a:t>To co się wydarzyło na Odrze w 2022 roku podczas suszy jest ściśle związane z katastrofalnie </a:t>
            </a:r>
            <a:r>
              <a:rPr lang="pl-PL" sz="1400" b="1" dirty="0">
                <a:latin typeface="Times New Roman" panose="02020603050405020304" pitchFamily="18" charset="0"/>
                <a:cs typeface="Times New Roman" panose="02020603050405020304" pitchFamily="18" charset="0"/>
              </a:rPr>
              <a:t>niskim przepływem i wysoką temperaturą powietrza i wody, na odcinku z intensywną i wieloletnią dekantacją rumowiska zawieszonego.</a:t>
            </a:r>
          </a:p>
          <a:p>
            <a:pPr marL="342900" indent="-342900">
              <a:buFont typeface="+mj-lt"/>
              <a:buAutoNum type="arabicPeriod"/>
            </a:pPr>
            <a:r>
              <a:rPr lang="pl-PL" sz="1400" dirty="0">
                <a:latin typeface="Times New Roman" panose="02020603050405020304" pitchFamily="18" charset="0"/>
                <a:cs typeface="Times New Roman" panose="02020603050405020304" pitchFamily="18" charset="0"/>
              </a:rPr>
              <a:t>Jedynym, bowiem źródłem zanieczyszczenia wód i z tym związanym śnięciem ryb, może być albo rumowisko (a) rozpuszczone, albo (b) zawieszone, bo (c) rumowisko wleczone nie jest zanieczyszczone – poniżej 4 fotografie.</a:t>
            </a:r>
          </a:p>
          <a:p>
            <a:pPr marL="342900" indent="-342900">
              <a:buFont typeface="+mj-lt"/>
              <a:buAutoNum type="arabicPeriod"/>
            </a:pPr>
            <a:r>
              <a:rPr lang="pl-PL" sz="1400" dirty="0">
                <a:latin typeface="Times New Roman" panose="02020603050405020304" pitchFamily="18" charset="0"/>
                <a:cs typeface="Times New Roman" panose="02020603050405020304" pitchFamily="18" charset="0"/>
              </a:rPr>
              <a:t>Do tej pory nie stwierdzono (punktowego) zanieczyszczenia chemicznego wód, co wyklucza rumowisko rozpuszczone (takie często występuje, jak  np. pęknięcie rurociągu PERN na Dolnej Wiśle 10.12.2007).</a:t>
            </a:r>
          </a:p>
          <a:p>
            <a:pPr marL="342900" indent="-342900">
              <a:buFont typeface="+mj-lt"/>
              <a:buAutoNum type="arabicPeriod"/>
            </a:pPr>
            <a:r>
              <a:rPr lang="pl-PL" sz="1400" dirty="0">
                <a:latin typeface="Times New Roman" panose="02020603050405020304" pitchFamily="18" charset="0"/>
                <a:cs typeface="Times New Roman" panose="02020603050405020304" pitchFamily="18" charset="0"/>
              </a:rPr>
              <a:t>Jedynym rozsądnym wyjaśnieniem zjawiska na Odrze (brak punktowego zanieczyszczenia na rzecz procesu arealnego, trudnego do wykrycia, czy określenia) jest włączenie do procesu fluwialnego, najpierw osadzanej (przez wielolecia) na dnie koryta zawiesiny (często antropogen), następnie jej przesuszenie i już w postaci form w kształcie „miseczek” (o niskim ciężarze i małej przyczepności z gruntem), zabieranych przez wodę (np. chwilowy zrzut wody </a:t>
            </a:r>
            <a:r>
              <a:rPr lang="pl-PL" sz="1400">
                <a:latin typeface="Times New Roman" panose="02020603050405020304" pitchFamily="18" charset="0"/>
                <a:cs typeface="Times New Roman" panose="02020603050405020304" pitchFamily="18" charset="0"/>
              </a:rPr>
              <a:t>ze zbiornika(ów), </a:t>
            </a:r>
            <a:r>
              <a:rPr lang="pl-PL" sz="1400" dirty="0">
                <a:latin typeface="Times New Roman" panose="02020603050405020304" pitchFamily="18" charset="0"/>
                <a:cs typeface="Times New Roman" panose="02020603050405020304" pitchFamily="18" charset="0"/>
              </a:rPr>
              <a:t>czy nawet krótkookresowy opad deszczu) w dół rzeki – co przy dużym jej stężeniu i dalszej </a:t>
            </a:r>
            <a:r>
              <a:rPr lang="pl-PL" sz="1400" dirty="0" err="1">
                <a:latin typeface="Times New Roman" panose="02020603050405020304" pitchFamily="18" charset="0"/>
                <a:cs typeface="Times New Roman" panose="02020603050405020304" pitchFamily="18" charset="0"/>
              </a:rPr>
              <a:t>resuspensji</a:t>
            </a:r>
            <a:r>
              <a:rPr lang="pl-PL" sz="1400" dirty="0">
                <a:latin typeface="Times New Roman" panose="02020603050405020304" pitchFamily="18" charset="0"/>
                <a:cs typeface="Times New Roman" panose="02020603050405020304" pitchFamily="18" charset="0"/>
              </a:rPr>
              <a:t> może spowodować „przyduchę” dla ryb itp. </a:t>
            </a:r>
          </a:p>
          <a:p>
            <a:pPr marL="342900" indent="-342900">
              <a:buFont typeface="+mj-lt"/>
              <a:buAutoNum type="arabicPeriod"/>
            </a:pPr>
            <a:r>
              <a:rPr lang="pl-PL" sz="1400" dirty="0">
                <a:latin typeface="Times New Roman" panose="02020603050405020304" pitchFamily="18" charset="0"/>
                <a:cs typeface="Times New Roman" panose="02020603050405020304" pitchFamily="18" charset="0"/>
              </a:rPr>
              <a:t>Przy założeniu pogłębiania się kryzysu klimatycznego należy liczyć się z częstszymi i bardziej katastrofalnymi zjawiskami np. śnięcia ryb w rzekach.</a:t>
            </a:r>
            <a:endParaRPr lang="pl-PL" sz="1600" dirty="0">
              <a:latin typeface="Times New Roman" panose="02020603050405020304" pitchFamily="18" charset="0"/>
              <a:cs typeface="Times New Roman" panose="02020603050405020304" pitchFamily="18" charset="0"/>
            </a:endParaRPr>
          </a:p>
        </p:txBody>
      </p:sp>
      <p:sp>
        <p:nvSpPr>
          <p:cNvPr id="25" name="Strzałka w prawo 4">
            <a:extLst>
              <a:ext uri="{FF2B5EF4-FFF2-40B4-BE49-F238E27FC236}">
                <a16:creationId xmlns:a16="http://schemas.microsoft.com/office/drawing/2014/main" id="{8D420BA1-CF85-912E-4D3C-E1FD41F16B56}"/>
              </a:ext>
            </a:extLst>
          </p:cNvPr>
          <p:cNvSpPr>
            <a:spLocks noChangeArrowheads="1"/>
          </p:cNvSpPr>
          <p:nvPr/>
        </p:nvSpPr>
        <p:spPr bwMode="auto">
          <a:xfrm rot="7783997" flipV="1">
            <a:off x="7306159" y="5130810"/>
            <a:ext cx="643363" cy="296532"/>
          </a:xfrm>
          <a:prstGeom prst="rightArrow">
            <a:avLst>
              <a:gd name="adj1" fmla="val 50000"/>
              <a:gd name="adj2" fmla="val 50322"/>
            </a:avLst>
          </a:prstGeom>
          <a:solidFill>
            <a:schemeClr val="accent1"/>
          </a:solidFill>
          <a:ln w="9525" algn="ctr">
            <a:solidFill>
              <a:schemeClr val="tx1"/>
            </a:solidFill>
            <a:round/>
            <a:headEnd/>
            <a:tailEnd/>
          </a:ln>
        </p:spPr>
        <p:txBody>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1800"/>
          </a:p>
        </p:txBody>
      </p:sp>
      <p:sp>
        <p:nvSpPr>
          <p:cNvPr id="26" name="Strzałka w prawo 4">
            <a:extLst>
              <a:ext uri="{FF2B5EF4-FFF2-40B4-BE49-F238E27FC236}">
                <a16:creationId xmlns:a16="http://schemas.microsoft.com/office/drawing/2014/main" id="{52C51627-107D-ECF2-60E4-D132200F8D45}"/>
              </a:ext>
            </a:extLst>
          </p:cNvPr>
          <p:cNvSpPr>
            <a:spLocks noChangeArrowheads="1"/>
          </p:cNvSpPr>
          <p:nvPr/>
        </p:nvSpPr>
        <p:spPr bwMode="auto">
          <a:xfrm rot="5148036">
            <a:off x="9317895" y="5220296"/>
            <a:ext cx="528040" cy="275301"/>
          </a:xfrm>
          <a:prstGeom prst="rightArrow">
            <a:avLst>
              <a:gd name="adj1" fmla="val 50000"/>
              <a:gd name="adj2" fmla="val 50322"/>
            </a:avLst>
          </a:prstGeom>
          <a:solidFill>
            <a:schemeClr val="accent1"/>
          </a:solidFill>
          <a:ln w="9525" algn="ctr">
            <a:solidFill>
              <a:schemeClr val="tx1"/>
            </a:solidFill>
            <a:round/>
            <a:headEnd/>
            <a:tailEnd/>
          </a:ln>
        </p:spPr>
        <p:txBody>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1800"/>
          </a:p>
        </p:txBody>
      </p:sp>
      <p:sp>
        <p:nvSpPr>
          <p:cNvPr id="28" name="pole tekstowe 27">
            <a:extLst>
              <a:ext uri="{FF2B5EF4-FFF2-40B4-BE49-F238E27FC236}">
                <a16:creationId xmlns:a16="http://schemas.microsoft.com/office/drawing/2014/main" id="{81655FCE-8820-9881-E750-A53C55C64F0B}"/>
              </a:ext>
            </a:extLst>
          </p:cNvPr>
          <p:cNvSpPr txBox="1"/>
          <p:nvPr/>
        </p:nvSpPr>
        <p:spPr>
          <a:xfrm>
            <a:off x="5542061" y="4622890"/>
            <a:ext cx="2488118" cy="461665"/>
          </a:xfrm>
          <a:prstGeom prst="rect">
            <a:avLst/>
          </a:prstGeom>
          <a:noFill/>
        </p:spPr>
        <p:txBody>
          <a:bodyPr wrap="square">
            <a:spAutoFit/>
          </a:bodyPr>
          <a:lstStyle/>
          <a:p>
            <a:r>
              <a:rPr lang="pl-PL" sz="1400" b="1" dirty="0"/>
              <a:t>c. </a:t>
            </a:r>
            <a:r>
              <a:rPr lang="pl-PL" sz="1000" dirty="0"/>
              <a:t>Takie rzeki o piaszczysto-kamiennym dnie nie mają nic wspólnego z katastrofą</a:t>
            </a:r>
          </a:p>
        </p:txBody>
      </p:sp>
      <p:sp>
        <p:nvSpPr>
          <p:cNvPr id="5" name="pole tekstowe 4">
            <a:extLst>
              <a:ext uri="{FF2B5EF4-FFF2-40B4-BE49-F238E27FC236}">
                <a16:creationId xmlns:a16="http://schemas.microsoft.com/office/drawing/2014/main" id="{6D44AADA-1732-246F-ECA7-E1D4EF7C6D3D}"/>
              </a:ext>
            </a:extLst>
          </p:cNvPr>
          <p:cNvSpPr txBox="1"/>
          <p:nvPr/>
        </p:nvSpPr>
        <p:spPr>
          <a:xfrm>
            <a:off x="8258944" y="4643638"/>
            <a:ext cx="3408798" cy="461665"/>
          </a:xfrm>
          <a:prstGeom prst="rect">
            <a:avLst/>
          </a:prstGeom>
          <a:noFill/>
        </p:spPr>
        <p:txBody>
          <a:bodyPr wrap="square">
            <a:spAutoFit/>
          </a:bodyPr>
          <a:lstStyle/>
          <a:p>
            <a:r>
              <a:rPr lang="pl-PL" sz="1400" b="1" dirty="0"/>
              <a:t>b</a:t>
            </a:r>
            <a:r>
              <a:rPr lang="pl-PL" sz="1000" dirty="0"/>
              <a:t>. Taka rzeka z ilasto-mulistym dnem jest predysponowana do zanieczyszczeń wód </a:t>
            </a:r>
          </a:p>
        </p:txBody>
      </p:sp>
      <p:pic>
        <p:nvPicPr>
          <p:cNvPr id="3" name="Picture 4" descr="http://2.bp.blogspot.com/-_YxyoUENgXM/UShLecAXJ3I/AAAAAAAADRU/UVm2FXcFYCY/s1600/p13049gns.jpg">
            <a:extLst>
              <a:ext uri="{FF2B5EF4-FFF2-40B4-BE49-F238E27FC236}">
                <a16:creationId xmlns:a16="http://schemas.microsoft.com/office/drawing/2014/main" id="{2430B55B-D22C-8B84-922D-BC96CBED79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15" y="5128181"/>
            <a:ext cx="2395354" cy="167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ole tekstowe 5">
            <a:extLst>
              <a:ext uri="{FF2B5EF4-FFF2-40B4-BE49-F238E27FC236}">
                <a16:creationId xmlns:a16="http://schemas.microsoft.com/office/drawing/2014/main" id="{57BC86B5-0122-1082-DC30-02F1A4862DE5}"/>
              </a:ext>
            </a:extLst>
          </p:cNvPr>
          <p:cNvSpPr txBox="1"/>
          <p:nvPr/>
        </p:nvSpPr>
        <p:spPr>
          <a:xfrm>
            <a:off x="18351" y="-19255"/>
            <a:ext cx="629831"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S26</a:t>
            </a:r>
          </a:p>
        </p:txBody>
      </p:sp>
    </p:spTree>
    <p:extLst>
      <p:ext uri="{BB962C8B-B14F-4D97-AF65-F5344CB8AC3E}">
        <p14:creationId xmlns:p14="http://schemas.microsoft.com/office/powerpoint/2010/main" val="359249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C375A8B8-3D44-6201-4F97-88FE08D62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7690"/>
            <a:ext cx="5029199" cy="2825931"/>
          </a:xfrm>
          <a:prstGeom prst="rect">
            <a:avLst/>
          </a:prstGeom>
        </p:spPr>
      </p:pic>
      <p:sp>
        <p:nvSpPr>
          <p:cNvPr id="5" name="pole tekstowe 4">
            <a:extLst>
              <a:ext uri="{FF2B5EF4-FFF2-40B4-BE49-F238E27FC236}">
                <a16:creationId xmlns:a16="http://schemas.microsoft.com/office/drawing/2014/main" id="{341F7214-1D51-B42B-4AF6-8ACBAEC5FFF9}"/>
              </a:ext>
            </a:extLst>
          </p:cNvPr>
          <p:cNvSpPr txBox="1"/>
          <p:nvPr/>
        </p:nvSpPr>
        <p:spPr>
          <a:xfrm>
            <a:off x="0" y="62128"/>
            <a:ext cx="2857500" cy="1200329"/>
          </a:xfrm>
          <a:prstGeom prst="rect">
            <a:avLst/>
          </a:prstGeom>
          <a:noFill/>
        </p:spPr>
        <p:txBody>
          <a:bodyPr wrap="square">
            <a:spAutoFit/>
          </a:bodyPr>
          <a:lstStyle/>
          <a:p>
            <a:r>
              <a:rPr lang="pl-PL" sz="2400" b="1" dirty="0">
                <a:latin typeface="Times New Roman" panose="02020603050405020304" pitchFamily="18" charset="0"/>
                <a:cs typeface="Times New Roman" panose="02020603050405020304" pitchFamily="18" charset="0"/>
              </a:rPr>
              <a:t>Śnięte ryby w rzece </a:t>
            </a:r>
            <a:r>
              <a:rPr lang="pl-PL" sz="2400" b="1" dirty="0" err="1">
                <a:latin typeface="Times New Roman" panose="02020603050405020304" pitchFamily="18" charset="0"/>
                <a:cs typeface="Times New Roman" panose="02020603050405020304" pitchFamily="18" charset="0"/>
              </a:rPr>
              <a:t>Darling</a:t>
            </a:r>
            <a:r>
              <a:rPr lang="pl-PL" sz="2400" b="1" dirty="0">
                <a:latin typeface="Times New Roman" panose="02020603050405020304" pitchFamily="18" charset="0"/>
                <a:cs typeface="Times New Roman" panose="02020603050405020304" pitchFamily="18" charset="0"/>
              </a:rPr>
              <a:t> w Australii 19.03.2023</a:t>
            </a:r>
          </a:p>
        </p:txBody>
      </p:sp>
      <p:sp>
        <p:nvSpPr>
          <p:cNvPr id="7" name="pole tekstowe 6">
            <a:extLst>
              <a:ext uri="{FF2B5EF4-FFF2-40B4-BE49-F238E27FC236}">
                <a16:creationId xmlns:a16="http://schemas.microsoft.com/office/drawing/2014/main" id="{9EBB2A2A-B662-EF6F-1D81-D2B14E524B3A}"/>
              </a:ext>
            </a:extLst>
          </p:cNvPr>
          <p:cNvSpPr txBox="1"/>
          <p:nvPr/>
        </p:nvSpPr>
        <p:spPr>
          <a:xfrm>
            <a:off x="2736862" y="0"/>
            <a:ext cx="6242037" cy="1077218"/>
          </a:xfrm>
          <a:prstGeom prst="rect">
            <a:avLst/>
          </a:prstGeom>
          <a:noFill/>
        </p:spPr>
        <p:txBody>
          <a:bodyPr wrap="square">
            <a:spAutoFit/>
          </a:bodyPr>
          <a:lstStyle/>
          <a:p>
            <a:pPr algn="just"/>
            <a:r>
              <a:rPr lang="pl-PL" sz="1600" dirty="0"/>
              <a:t>Katastrofa ekologiczna w południowo-wschodniej Australii. Na powierzchni rzeki </a:t>
            </a:r>
            <a:r>
              <a:rPr lang="pl-PL" sz="1600" dirty="0" err="1"/>
              <a:t>Darling</a:t>
            </a:r>
            <a:r>
              <a:rPr lang="pl-PL" sz="1600" dirty="0"/>
              <a:t> pojawiły się setki tysięcy śniętych ryb. Zdaniem władz masowa śmierć ryb jest efektem niskiego poziomem tlenu w rzece, spowodowanym falą upałów. Podobnie było trzy i pięć lat temu.</a:t>
            </a:r>
          </a:p>
        </p:txBody>
      </p:sp>
      <p:pic>
        <p:nvPicPr>
          <p:cNvPr id="9" name="Obraz 8">
            <a:extLst>
              <a:ext uri="{FF2B5EF4-FFF2-40B4-BE49-F238E27FC236}">
                <a16:creationId xmlns:a16="http://schemas.microsoft.com/office/drawing/2014/main" id="{7A2F0329-51A8-28B7-B12D-A39397D1B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800" y="3314700"/>
            <a:ext cx="7061200" cy="3492500"/>
          </a:xfrm>
          <a:prstGeom prst="rect">
            <a:avLst/>
          </a:prstGeom>
        </p:spPr>
      </p:pic>
      <p:sp>
        <p:nvSpPr>
          <p:cNvPr id="11" name="pole tekstowe 10">
            <a:extLst>
              <a:ext uri="{FF2B5EF4-FFF2-40B4-BE49-F238E27FC236}">
                <a16:creationId xmlns:a16="http://schemas.microsoft.com/office/drawing/2014/main" id="{7B2D02DB-1F3D-4990-2284-A8469D75E841}"/>
              </a:ext>
            </a:extLst>
          </p:cNvPr>
          <p:cNvSpPr txBox="1"/>
          <p:nvPr/>
        </p:nvSpPr>
        <p:spPr>
          <a:xfrm>
            <a:off x="5130800" y="1146630"/>
            <a:ext cx="3733799" cy="2062103"/>
          </a:xfrm>
          <a:prstGeom prst="rect">
            <a:avLst/>
          </a:prstGeom>
          <a:noFill/>
        </p:spPr>
        <p:txBody>
          <a:bodyPr wrap="square">
            <a:spAutoFit/>
          </a:bodyPr>
          <a:lstStyle/>
          <a:p>
            <a:pPr algn="just"/>
            <a:r>
              <a:rPr lang="pl-PL" sz="1600" dirty="0" err="1"/>
              <a:t>Darling</a:t>
            </a:r>
            <a:r>
              <a:rPr lang="pl-PL" sz="1600" dirty="0"/>
              <a:t> to druga najdłuższa rzeka Australii licząca 2739 kilometrów. Płynie na zachód od Sydney. Średni </a:t>
            </a:r>
            <a:r>
              <a:rPr lang="pl-PL" sz="1600" dirty="0">
                <a:hlinkClick r:id="rId4" tooltip="Przepływ rzeki"/>
              </a:rPr>
              <a:t>przepływ</a:t>
            </a:r>
            <a:r>
              <a:rPr lang="pl-PL" sz="1600" dirty="0"/>
              <a:t> wynosi 42 m³/s. W porze bezdeszczowej miejscami wysycha, jest więc rzeką okresową podobnie jak większość jej dopływów. W środkowym i dolnym </a:t>
            </a:r>
            <a:r>
              <a:rPr lang="pl-PL" sz="1600" dirty="0">
                <a:hlinkClick r:id="rId5" tooltip="Bieg rzeki"/>
              </a:rPr>
              <a:t>biegu</a:t>
            </a:r>
            <a:r>
              <a:rPr lang="pl-PL" sz="1600" dirty="0"/>
              <a:t> płynie kilkoma </a:t>
            </a:r>
            <a:r>
              <a:rPr lang="pl-PL" sz="1600" dirty="0">
                <a:hlinkClick r:id="rId6" tooltip="Koryto rzeczne"/>
              </a:rPr>
              <a:t>korytami</a:t>
            </a:r>
            <a:r>
              <a:rPr lang="pl-PL" sz="1600" dirty="0"/>
              <a:t> (rzeka </a:t>
            </a:r>
            <a:r>
              <a:rPr lang="pl-PL" sz="1600" dirty="0" err="1"/>
              <a:t>anastamozująca</a:t>
            </a:r>
            <a:r>
              <a:rPr lang="pl-PL" sz="1600" dirty="0"/>
              <a:t>). </a:t>
            </a:r>
          </a:p>
        </p:txBody>
      </p:sp>
      <p:pic>
        <p:nvPicPr>
          <p:cNvPr id="2" name="Obraz 1">
            <a:extLst>
              <a:ext uri="{FF2B5EF4-FFF2-40B4-BE49-F238E27FC236}">
                <a16:creationId xmlns:a16="http://schemas.microsoft.com/office/drawing/2014/main" id="{C23AA42A-9EA5-95B2-5ACB-EE40DC2E5D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050029"/>
            <a:ext cx="5029200" cy="2807971"/>
          </a:xfrm>
          <a:prstGeom prst="rect">
            <a:avLst/>
          </a:prstGeom>
        </p:spPr>
      </p:pic>
      <p:pic>
        <p:nvPicPr>
          <p:cNvPr id="4" name="Obraz 3">
            <a:extLst>
              <a:ext uri="{FF2B5EF4-FFF2-40B4-BE49-F238E27FC236}">
                <a16:creationId xmlns:a16="http://schemas.microsoft.com/office/drawing/2014/main" id="{A10052F6-49C0-6B54-C557-DB00E431B7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8899" y="488769"/>
            <a:ext cx="3213101" cy="2825931"/>
          </a:xfrm>
          <a:prstGeom prst="rect">
            <a:avLst/>
          </a:prstGeom>
        </p:spPr>
      </p:pic>
    </p:spTree>
    <p:extLst>
      <p:ext uri="{BB962C8B-B14F-4D97-AF65-F5344CB8AC3E}">
        <p14:creationId xmlns:p14="http://schemas.microsoft.com/office/powerpoint/2010/main" val="665533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2">
            <a:extLst>
              <a:ext uri="{FF2B5EF4-FFF2-40B4-BE49-F238E27FC236}">
                <a16:creationId xmlns:a16="http://schemas.microsoft.com/office/drawing/2014/main" id="{BF1DE330-8773-C4CB-5D16-59552FC66ED5}"/>
              </a:ext>
            </a:extLst>
          </p:cNvPr>
          <p:cNvSpPr txBox="1"/>
          <p:nvPr/>
        </p:nvSpPr>
        <p:spPr>
          <a:xfrm>
            <a:off x="3157151" y="33847"/>
            <a:ext cx="5334000" cy="633418"/>
          </a:xfrm>
          <a:prstGeom prst="rect">
            <a:avLst/>
          </a:prstGeom>
          <a:noFill/>
        </p:spPr>
        <p:txBody>
          <a:bodyPr wrap="square">
            <a:noAutofit/>
          </a:bodyPr>
          <a:lstStyle/>
          <a:p>
            <a:pPr algn="ctr">
              <a:lnSpc>
                <a:spcPct val="107000"/>
              </a:lnSpc>
              <a:spcAft>
                <a:spcPts val="800"/>
              </a:spcAft>
            </a:pPr>
            <a:r>
              <a:rPr lang="pl-PL" sz="1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Katastrofa ekologiczna na Odrze latem 2022 roku.</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l-PL" sz="1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Próba określenia przyczyny metodą analizy procesów korytowych - analiza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l-PL"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pole tekstowe 3">
            <a:extLst>
              <a:ext uri="{FF2B5EF4-FFF2-40B4-BE49-F238E27FC236}">
                <a16:creationId xmlns:a16="http://schemas.microsoft.com/office/drawing/2014/main" id="{4F2D2FD8-03CF-F949-6C0B-20A5E2FA586D}"/>
              </a:ext>
            </a:extLst>
          </p:cNvPr>
          <p:cNvSpPr txBox="1"/>
          <p:nvPr/>
        </p:nvSpPr>
        <p:spPr>
          <a:xfrm>
            <a:off x="28832" y="667265"/>
            <a:ext cx="11858368" cy="6224717"/>
          </a:xfrm>
          <a:prstGeom prst="rect">
            <a:avLst/>
          </a:prstGeom>
          <a:noFill/>
        </p:spPr>
        <p:txBody>
          <a:bodyPr wrap="square">
            <a:spAutoFit/>
          </a:bodyPr>
          <a:lstStyle/>
          <a:p>
            <a:pPr marL="342900" lvl="0" indent="-342900" algn="just">
              <a:lnSpc>
                <a:spcPct val="107000"/>
              </a:lnSpc>
              <a:spcAft>
                <a:spcPts val="800"/>
              </a:spcAft>
              <a:buFont typeface="+mj-lt"/>
              <a:buAutoNum type="arabicPeriod"/>
            </a:pP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Rozpatrując przyczyny katastrofy ekologicznej na Odrze latem 2022 roku, a zawarte w powyższym wykładzie (S 1-26), należy mieć na uwadze główne zjawiska biorące udział w procesie korytowym, a więc hydrologię (dynamikę wód), która jest funkcją klimatu, transport rumowiska (rozpuszczone, zawieszone i denne) oraz geologię i morfologię koryta wraz z jego historycznymi zmianami, a także pośrednią i bezpośrednią działalność gospodarczą człowieka.</a:t>
            </a:r>
          </a:p>
          <a:p>
            <a:pPr marL="342900" lvl="0" indent="-342900" algn="just">
              <a:lnSpc>
                <a:spcPct val="107000"/>
              </a:lnSpc>
              <a:spcAft>
                <a:spcPts val="800"/>
              </a:spcAft>
              <a:buFont typeface="+mj-lt"/>
              <a:buAutoNum type="arabicPeriod"/>
            </a:pP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Z zawartych w wykładzie informacji (S 1-26), a pochodzących zarówno z opracowań naukowych jak i danych IMGW, z Internetu itp., wynika jednoznacznie (nie ma innych danych do początku roku 2023), że przyczynę katastrofy (S 3) należy upatrywać w zanieczyszczeniu wód zawiesiną (S 8, 13-16, 21-26), bowiem nie wykryto wpływu rumowiska rozpuszczonego (zanieczyszczenie bezpośrednie wód, S 4-6, 11), a tym bardziej czystego rumowiska wleczonego (S 12).</a:t>
            </a:r>
          </a:p>
          <a:p>
            <a:pPr marL="342900" lvl="0" indent="-342900" algn="just">
              <a:lnSpc>
                <a:spcPct val="107000"/>
              </a:lnSpc>
              <a:spcAft>
                <a:spcPts val="800"/>
              </a:spcAft>
              <a:buFont typeface="+mj-lt"/>
              <a:buAutoNum type="arabicPeriod"/>
            </a:pP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Sugerowane w wypowiedziach zainteresowanych, jakoby przyczyną było zanieczyszczenie wód solą i rozwojem toksycznych glonów - złotych alg, czy wyciekiem substancji ropopochodnych (S 4-6), w końcu nie uzyskało uzasadnienia (do początku roku 2023).</a:t>
            </a:r>
          </a:p>
          <a:p>
            <a:pPr marL="342900" lvl="0" indent="-342900" algn="just">
              <a:lnSpc>
                <a:spcPct val="107000"/>
              </a:lnSpc>
              <a:spcAft>
                <a:spcPts val="800"/>
              </a:spcAft>
              <a:buFont typeface="+mj-lt"/>
              <a:buAutoNum type="arabicPeriod"/>
            </a:pP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Jedyną więc przyczyną, szkodliwego dla środowiska zjawiska, jest włączenie do procesu korytowego ogromnej ilości zawiesiny, która została w sposób progowy (przykład Zbiornika Włocławskiego S-8), dostarczona z osadów mułkowo-ilastych, akumulowanych przez wielolecia na dnie koryta (duża miąższość – S 15), czemu sprzyja  szeroka strefa </a:t>
            </a:r>
            <a:r>
              <a:rPr lang="pl-PL" sz="1400" dirty="0" err="1">
                <a:effectLst/>
                <a:latin typeface="Times New Roman" panose="02020603050405020304" pitchFamily="18" charset="0"/>
                <a:ea typeface="Calibri" panose="020F0502020204030204" pitchFamily="34" charset="0"/>
                <a:cs typeface="Times New Roman" panose="02020603050405020304" pitchFamily="18" charset="0"/>
              </a:rPr>
              <a:t>poregulacyjna</a:t>
            </a: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 koryta (S 14, 16 -17). </a:t>
            </a:r>
          </a:p>
          <a:p>
            <a:pPr marL="342900" lvl="0" indent="-342900" algn="just">
              <a:lnSpc>
                <a:spcPct val="107000"/>
              </a:lnSpc>
              <a:spcAft>
                <a:spcPts val="800"/>
              </a:spcAft>
              <a:buFont typeface="+mj-lt"/>
              <a:buAutoNum type="arabicPeriod"/>
            </a:pP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W warunkach „naturalnych” transportu zawiesiny, nawet podczas wzbrania, gdy u jego początku trwania jest ogromna jej koncentracja, jak również w rzekach o dużym jej nasyceniu (S 13), nie następują katastrofy ekologiczne na miarę Odry, bowiem ma to dopiero miejsce podczas dodatkowego dostarczenia do wód rzecznych zawiesiny deponowanej w wyniku wieloletniej jej dekantacji (S 14) i to z dużą zawartości toksyn, trujących organizmy żywe metali, związków chemicznych.</a:t>
            </a:r>
          </a:p>
          <a:p>
            <a:pPr marL="342900" lvl="0" indent="-342900" algn="just">
              <a:lnSpc>
                <a:spcPct val="107000"/>
              </a:lnSpc>
              <a:spcAft>
                <a:spcPts val="800"/>
              </a:spcAft>
              <a:buFont typeface="+mj-lt"/>
              <a:buAutoNum type="arabicPeriod"/>
            </a:pP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Warunkiem natychmiastowego (progowego) włączenia w proces korytowy zakumulowanej zawiesiny są jej zmiany fizyczne, polegające na odłączeniu jej warstwy (kilku poziomów ale bez np. wyraźnych przewarstwowań piaszczystych) od podłoża aluwialnego (skalnego), w wyniku ich przesuszenia. Wówczas, na skutek zmian ich ciężaru właściwego (są znacznie lżejsze od wody), a także dodatkowo w kształcie tzw. „miseczek”, łatwo ulegają oderwaniu od podłoża (strefy dennej koryta) i włączeniu ich w proces korytowy (S 21-25). </a:t>
            </a:r>
          </a:p>
          <a:p>
            <a:pPr marL="342900" lvl="0" indent="-342900" algn="just">
              <a:lnSpc>
                <a:spcPct val="107000"/>
              </a:lnSpc>
              <a:spcAft>
                <a:spcPts val="800"/>
              </a:spcAft>
              <a:buFont typeface="+mj-lt"/>
              <a:buAutoNum type="arabicPeriod"/>
            </a:pP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Aby nastąpiło przesuszenie osadów mułkowo-ilastych zdeponowanych na dnie koryta muszą być spełnione następujące warunki (a) obniżenie stanów (przepływów) do poziomu wynurzenia wyższych partii dna koryta (najczęściej w strefie poniżej SNW – S 18-19), co ma miejsce podczas suszy hydrologicznej, (b) wysokie temperatury powietrza powodujące zmiany fizyczne osadów (S 21-25). </a:t>
            </a:r>
          </a:p>
        </p:txBody>
      </p:sp>
    </p:spTree>
    <p:extLst>
      <p:ext uri="{BB962C8B-B14F-4D97-AF65-F5344CB8AC3E}">
        <p14:creationId xmlns:p14="http://schemas.microsoft.com/office/powerpoint/2010/main" val="2517726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BB94F230-8E73-9187-EE03-D4B975E9F6F0}"/>
              </a:ext>
            </a:extLst>
          </p:cNvPr>
          <p:cNvSpPr txBox="1"/>
          <p:nvPr/>
        </p:nvSpPr>
        <p:spPr>
          <a:xfrm>
            <a:off x="134994" y="665134"/>
            <a:ext cx="11837773" cy="3944926"/>
          </a:xfrm>
          <a:prstGeom prst="rect">
            <a:avLst/>
          </a:prstGeom>
          <a:noFill/>
        </p:spPr>
        <p:txBody>
          <a:bodyPr wrap="square">
            <a:spAutoFit/>
          </a:bodyPr>
          <a:lstStyle/>
          <a:p>
            <a:pPr lvl="0" algn="just">
              <a:lnSpc>
                <a:spcPct val="107000"/>
              </a:lnSpc>
              <a:spcAft>
                <a:spcPts val="800"/>
              </a:spcAft>
            </a:pP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8.    W przypadku krótko trwającej suszy z wynurzonymi osadami, które jeszcze nie uległy przesuszeniu (ma to miejsce np. na Sanie, Biebrzy – S 21-24), to nawet        przy przejściu fali wezbraniowej nie uległy one resuspensji (11.06. S 18), ale dopiero po ich przesuszeniu nawet przy niewielkiej fali wezbraniowej (S 18), także zaznaczonej później (21.07.) na mapie S 20, a sięgającej tylko granicy dolnej SSW.</a:t>
            </a:r>
          </a:p>
          <a:p>
            <a:pPr lvl="0" algn="just">
              <a:lnSpc>
                <a:spcPct val="107000"/>
              </a:lnSpc>
              <a:spcAft>
                <a:spcPts val="800"/>
              </a:spcAft>
            </a:pP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9.    Zawarte w punktach 6 i 7 informacje, w przypadku Odry, były spełnione one na całym jej odcinku w odniesieniu wysokich temperatur powietrza i wody (duże parowanie))(S 18), małych i rzadkich opadów deszczu (2 wezbrania z kulminacjami 11.06 i 3.08, S 18), umożliwiających tworzenie się suszy hydrologicznej, ale tylko w górnym jej odcinku (S 14, 19) , bowiem poniżej Oławy (Lipek), a tym bardziej poniżej Brzegu Dolnego (S 19) zaznaczają się już wyraźne dobowe wahania stanów wody powyżej dolnej granicy SSW, związane z działalnością szczytowo-interwencyjną stopni wodnych, a które dodatkowo potęgują dynamikę ich mieszania się (dostarczonych z wyżej leżącego odcinka – Lipiec) i przemieszczania w dół rzeki.</a:t>
            </a:r>
          </a:p>
          <a:p>
            <a:pPr lvl="0" algn="just">
              <a:lnSpc>
                <a:spcPct val="107000"/>
              </a:lnSpc>
              <a:spcAft>
                <a:spcPts val="800"/>
              </a:spcAft>
            </a:pP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10.   W sumie, jak wynika z powyższych informacji, na Odrze zaistniały sprzyjające warunki tworzenia się fali szkodliwych dla środowiska osadów mułkowo-ilastych w górnym jej odcinku (Lipki) i tylko tam należy upatrywać przyczyny zanieczyszczenia wód Odry latem 2022 roku.</a:t>
            </a:r>
          </a:p>
          <a:p>
            <a:pPr lvl="0" algn="just">
              <a:lnSpc>
                <a:spcPct val="107000"/>
              </a:lnSpc>
              <a:spcAft>
                <a:spcPts val="800"/>
              </a:spcAft>
            </a:pP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11.   Na obszarze dna koryta Środkowej i Dolnej Odry, które zostało przekształcone w XIX w. pracami regulacyjnymi, istnieją warunki sprzyjające tworzeniu się „miseczek” z wysychania osadów mułkowo-ilastych (morfologia, stany wody), jednak mają one charakter lokalnym i nie mają tym samym większego wpływu na katastrofę „śniecia” ryb.  </a:t>
            </a:r>
          </a:p>
          <a:p>
            <a:pPr lvl="0" algn="just">
              <a:lnSpc>
                <a:spcPct val="107000"/>
              </a:lnSpc>
              <a:spcAft>
                <a:spcPts val="800"/>
              </a:spcAft>
            </a:pP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12.   Dokładne określenie obszaru przyczyny katastrofy ekologicznej Górnej Odry, z jednej strony, wyłączyłoby tereny z kolejnego zjawiska szkodliwego dla środowiska, z drugiej zaś, </a:t>
            </a:r>
            <a:r>
              <a:rPr lang="pl-PL" sz="1400">
                <a:effectLst/>
                <a:latin typeface="Times New Roman" panose="02020603050405020304" pitchFamily="18" charset="0"/>
                <a:ea typeface="Calibri" panose="020F0502020204030204" pitchFamily="34" charset="0"/>
                <a:cs typeface="Times New Roman" panose="02020603050405020304" pitchFamily="18" charset="0"/>
              </a:rPr>
              <a:t>umożliwiłoby wyznaczenie </a:t>
            </a: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terenów przyszłej katastrofy. </a:t>
            </a:r>
          </a:p>
        </p:txBody>
      </p:sp>
      <p:sp>
        <p:nvSpPr>
          <p:cNvPr id="5" name="pole tekstowe 4">
            <a:extLst>
              <a:ext uri="{FF2B5EF4-FFF2-40B4-BE49-F238E27FC236}">
                <a16:creationId xmlns:a16="http://schemas.microsoft.com/office/drawing/2014/main" id="{967444CD-AE84-7BAB-7798-39555874DFDC}"/>
              </a:ext>
            </a:extLst>
          </p:cNvPr>
          <p:cNvSpPr txBox="1"/>
          <p:nvPr/>
        </p:nvSpPr>
        <p:spPr>
          <a:xfrm>
            <a:off x="51487" y="43935"/>
            <a:ext cx="6122772" cy="400110"/>
          </a:xfrm>
          <a:prstGeom prst="rect">
            <a:avLst/>
          </a:prstGeom>
          <a:noFill/>
        </p:spPr>
        <p:txBody>
          <a:bodyPr wrap="square">
            <a:spAutoFit/>
          </a:bodyPr>
          <a:lstStyle/>
          <a:p>
            <a:r>
              <a:rPr lang="pl-PL" sz="2000" b="1" dirty="0">
                <a:effectLst/>
                <a:latin typeface="Times New Roman" panose="02020603050405020304" pitchFamily="18" charset="0"/>
                <a:ea typeface="Calibri" panose="020F0502020204030204" pitchFamily="34" charset="0"/>
                <a:cs typeface="Times New Roman" panose="02020603050405020304" pitchFamily="18" charset="0"/>
              </a:rPr>
              <a:t>dc.</a:t>
            </a:r>
            <a:endParaRPr lang="pl-PL"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5701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DC3D4A7E-0765-C279-FF9E-8670156D9A24}"/>
              </a:ext>
            </a:extLst>
          </p:cNvPr>
          <p:cNvSpPr txBox="1"/>
          <p:nvPr/>
        </p:nvSpPr>
        <p:spPr>
          <a:xfrm>
            <a:off x="12519" y="1814943"/>
            <a:ext cx="4455786" cy="3785652"/>
          </a:xfrm>
          <a:prstGeom prst="rect">
            <a:avLst/>
          </a:prstGeom>
          <a:noFill/>
        </p:spPr>
        <p:txBody>
          <a:bodyPr wrap="square">
            <a:spAutoFit/>
          </a:bodyPr>
          <a:lstStyle/>
          <a:p>
            <a:r>
              <a:rPr lang="pl-PL" b="1" dirty="0"/>
              <a:t>Przykłady śnięcia ryb (z Internetu):</a:t>
            </a:r>
          </a:p>
          <a:p>
            <a:r>
              <a:rPr lang="pl-PL" sz="1600" dirty="0">
                <a:latin typeface="Times New Roman" panose="02020603050405020304" pitchFamily="18" charset="0"/>
                <a:cs typeface="Times New Roman" panose="02020603050405020304" pitchFamily="18" charset="0"/>
              </a:rPr>
              <a:t>Rzeki:</a:t>
            </a:r>
          </a:p>
          <a:p>
            <a:r>
              <a:rPr lang="pl-PL" sz="1600" b="1" dirty="0">
                <a:latin typeface="Times New Roman" panose="02020603050405020304" pitchFamily="18" charset="0"/>
                <a:cs typeface="Times New Roman" panose="02020603050405020304" pitchFamily="18" charset="0"/>
              </a:rPr>
              <a:t>Wisła, Zbiornik Włocławski 05.1986 i 06.2007</a:t>
            </a:r>
          </a:p>
          <a:p>
            <a:r>
              <a:rPr lang="pl-PL" sz="1600" dirty="0">
                <a:latin typeface="Times New Roman" panose="02020603050405020304" pitchFamily="18" charset="0"/>
                <a:cs typeface="Times New Roman" panose="02020603050405020304" pitchFamily="18" charset="0"/>
              </a:rPr>
              <a:t>Bug i Narew 2009</a:t>
            </a:r>
          </a:p>
          <a:p>
            <a:r>
              <a:rPr lang="pl-PL" sz="1600" dirty="0">
                <a:latin typeface="Times New Roman" panose="02020603050405020304" pitchFamily="18" charset="0"/>
                <a:cs typeface="Times New Roman" panose="02020603050405020304" pitchFamily="18" charset="0"/>
              </a:rPr>
              <a:t>Zbiornik retencyjny w Gdańsku – 27.07.2018</a:t>
            </a:r>
          </a:p>
          <a:p>
            <a:r>
              <a:rPr lang="pl-PL" sz="1600" dirty="0">
                <a:latin typeface="Times New Roman" panose="02020603050405020304" pitchFamily="18" charset="0"/>
                <a:cs typeface="Times New Roman" panose="02020603050405020304" pitchFamily="18" charset="0"/>
              </a:rPr>
              <a:t>Jezioro Dźwirzyno – 13.10.2020</a:t>
            </a:r>
          </a:p>
          <a:p>
            <a:r>
              <a:rPr lang="pl-PL" sz="1600" dirty="0">
                <a:latin typeface="Times New Roman" panose="02020603050405020304" pitchFamily="18" charset="0"/>
                <a:cs typeface="Times New Roman" panose="02020603050405020304" pitchFamily="18" charset="0"/>
              </a:rPr>
              <a:t>Rzeka Ner – 17.08.2022</a:t>
            </a:r>
          </a:p>
          <a:p>
            <a:r>
              <a:rPr lang="pl-PL" sz="1600" dirty="0">
                <a:latin typeface="Times New Roman" panose="02020603050405020304" pitchFamily="18" charset="0"/>
                <a:cs typeface="Times New Roman" panose="02020603050405020304" pitchFamily="18" charset="0"/>
              </a:rPr>
              <a:t>Kanał Wieprz-Krzna 2022</a:t>
            </a:r>
          </a:p>
          <a:p>
            <a:r>
              <a:rPr lang="pl-PL" sz="1600" dirty="0">
                <a:latin typeface="Times New Roman" panose="02020603050405020304" pitchFamily="18" charset="0"/>
                <a:cs typeface="Times New Roman" panose="02020603050405020304" pitchFamily="18" charset="0"/>
              </a:rPr>
              <a:t>Małe Jezioro Żnińskie -22.08.2022</a:t>
            </a:r>
          </a:p>
          <a:p>
            <a:r>
              <a:rPr lang="pl-PL" sz="1600" dirty="0" err="1">
                <a:latin typeface="Times New Roman" panose="02020603050405020304" pitchFamily="18" charset="0"/>
                <a:cs typeface="Times New Roman" panose="02020603050405020304" pitchFamily="18" charset="0"/>
              </a:rPr>
              <a:t>Martówka</a:t>
            </a:r>
            <a:r>
              <a:rPr lang="pl-PL" sz="1600" dirty="0">
                <a:latin typeface="Times New Roman" panose="02020603050405020304" pitchFamily="18" charset="0"/>
                <a:cs typeface="Times New Roman" panose="02020603050405020304" pitchFamily="18" charset="0"/>
              </a:rPr>
              <a:t> - Park Miejski w Bydgoszczy – 08.2022</a:t>
            </a:r>
          </a:p>
          <a:p>
            <a:r>
              <a:rPr lang="pl-PL" sz="1600" dirty="0">
                <a:latin typeface="Times New Roman" panose="02020603050405020304" pitchFamily="18" charset="0"/>
                <a:cs typeface="Times New Roman" panose="02020603050405020304" pitchFamily="18" charset="0"/>
              </a:rPr>
              <a:t>Jezioro Średzkie – 19.08.2022</a:t>
            </a:r>
          </a:p>
          <a:p>
            <a:r>
              <a:rPr lang="pl-PL" sz="1600" dirty="0">
                <a:latin typeface="Times New Roman" panose="02020603050405020304" pitchFamily="18" charset="0"/>
                <a:cs typeface="Times New Roman" panose="02020603050405020304" pitchFamily="18" charset="0"/>
              </a:rPr>
              <a:t>Staw Kozłówka 25.08.2022</a:t>
            </a:r>
          </a:p>
          <a:p>
            <a:r>
              <a:rPr lang="pl-PL" sz="1600" dirty="0">
                <a:latin typeface="Times New Roman" panose="02020603050405020304" pitchFamily="18" charset="0"/>
                <a:cs typeface="Times New Roman" panose="02020603050405020304" pitchFamily="18" charset="0"/>
              </a:rPr>
              <a:t>Liwiec i Bug w okolicach Brańszczyka – 7.08.2022</a:t>
            </a:r>
          </a:p>
          <a:p>
            <a:r>
              <a:rPr lang="pl-PL" sz="1600" b="1" dirty="0">
                <a:latin typeface="Times New Roman" panose="02020603050405020304" pitchFamily="18" charset="0"/>
                <a:cs typeface="Times New Roman" panose="02020603050405020304" pitchFamily="18" charset="0"/>
              </a:rPr>
              <a:t>Odra od Lipki do ujścia – 26.07.2022 -</a:t>
            </a:r>
          </a:p>
          <a:p>
            <a:r>
              <a:rPr lang="pl-PL" sz="1600" dirty="0">
                <a:latin typeface="Times New Roman" panose="02020603050405020304" pitchFamily="18" charset="0"/>
                <a:cs typeface="Times New Roman" panose="02020603050405020304" pitchFamily="18" charset="0"/>
              </a:rPr>
              <a:t>Kanał Gliwicki – od 03.2022</a:t>
            </a:r>
          </a:p>
        </p:txBody>
      </p:sp>
      <p:pic>
        <p:nvPicPr>
          <p:cNvPr id="2" name="Obraz 1">
            <a:extLst>
              <a:ext uri="{FF2B5EF4-FFF2-40B4-BE49-F238E27FC236}">
                <a16:creationId xmlns:a16="http://schemas.microsoft.com/office/drawing/2014/main" id="{FBEB93B4-0391-52B8-B52A-B280DBA1A6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248" y="2715936"/>
            <a:ext cx="5522752" cy="4142064"/>
          </a:xfrm>
          <a:prstGeom prst="rect">
            <a:avLst/>
          </a:prstGeom>
        </p:spPr>
      </p:pic>
      <p:pic>
        <p:nvPicPr>
          <p:cNvPr id="5" name="Obraz 4">
            <a:extLst>
              <a:ext uri="{FF2B5EF4-FFF2-40B4-BE49-F238E27FC236}">
                <a16:creationId xmlns:a16="http://schemas.microsoft.com/office/drawing/2014/main" id="{01D67691-E143-032D-F305-4CF56E117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9172" y="1570856"/>
            <a:ext cx="3209283" cy="2136913"/>
          </a:xfrm>
          <a:prstGeom prst="rect">
            <a:avLst/>
          </a:prstGeom>
        </p:spPr>
      </p:pic>
      <p:sp>
        <p:nvSpPr>
          <p:cNvPr id="7" name="pole tekstowe 6">
            <a:extLst>
              <a:ext uri="{FF2B5EF4-FFF2-40B4-BE49-F238E27FC236}">
                <a16:creationId xmlns:a16="http://schemas.microsoft.com/office/drawing/2014/main" id="{11478FB5-0494-7FDC-DEC0-2299837C8347}"/>
              </a:ext>
            </a:extLst>
          </p:cNvPr>
          <p:cNvSpPr txBox="1"/>
          <p:nvPr/>
        </p:nvSpPr>
        <p:spPr>
          <a:xfrm>
            <a:off x="4132363" y="1597638"/>
            <a:ext cx="3062899" cy="523220"/>
          </a:xfrm>
          <a:prstGeom prst="rect">
            <a:avLst/>
          </a:prstGeom>
          <a:noFill/>
        </p:spPr>
        <p:txBody>
          <a:bodyPr wrap="square">
            <a:spAutoFit/>
          </a:bodyPr>
          <a:lstStyle/>
          <a:p>
            <a:r>
              <a:rPr lang="pl-PL" sz="1400" b="1" dirty="0">
                <a:latin typeface="Times New Roman" panose="02020603050405020304" pitchFamily="18" charset="0"/>
                <a:cs typeface="Times New Roman" panose="02020603050405020304" pitchFamily="18" charset="0"/>
              </a:rPr>
              <a:t>Napisano m.in., że Neru nie zanieczyściły chemikalia.</a:t>
            </a:r>
            <a:endParaRPr lang="pl-PL" sz="1400" dirty="0">
              <a:latin typeface="Times New Roman" panose="02020603050405020304" pitchFamily="18" charset="0"/>
              <a:cs typeface="Times New Roman" panose="02020603050405020304" pitchFamily="18" charset="0"/>
            </a:endParaRPr>
          </a:p>
        </p:txBody>
      </p:sp>
      <p:pic>
        <p:nvPicPr>
          <p:cNvPr id="9" name="Obraz 8">
            <a:extLst>
              <a:ext uri="{FF2B5EF4-FFF2-40B4-BE49-F238E27FC236}">
                <a16:creationId xmlns:a16="http://schemas.microsoft.com/office/drawing/2014/main" id="{CC738A6A-3F9D-7A00-9366-8E3FCEADB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1646" y="0"/>
            <a:ext cx="4837835" cy="2630078"/>
          </a:xfrm>
          <a:prstGeom prst="rect">
            <a:avLst/>
          </a:prstGeom>
        </p:spPr>
      </p:pic>
      <p:sp>
        <p:nvSpPr>
          <p:cNvPr id="6" name="pole tekstowe 5">
            <a:extLst>
              <a:ext uri="{FF2B5EF4-FFF2-40B4-BE49-F238E27FC236}">
                <a16:creationId xmlns:a16="http://schemas.microsoft.com/office/drawing/2014/main" id="{900F96A6-E4FF-5778-D6C6-63E4C6B807FB}"/>
              </a:ext>
            </a:extLst>
          </p:cNvPr>
          <p:cNvSpPr txBox="1"/>
          <p:nvPr/>
        </p:nvSpPr>
        <p:spPr>
          <a:xfrm>
            <a:off x="0" y="30522"/>
            <a:ext cx="7387477" cy="1754326"/>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Śnięcie</a:t>
            </a:r>
            <a:r>
              <a:rPr lang="pl-PL" dirty="0">
                <a:latin typeface="Times New Roman" panose="02020603050405020304" pitchFamily="18" charset="0"/>
                <a:cs typeface="Times New Roman" panose="02020603050405020304" pitchFamily="18" charset="0"/>
              </a:rPr>
              <a:t> (próg letalny) − </a:t>
            </a:r>
            <a:r>
              <a:rPr lang="pl-PL" dirty="0">
                <a:latin typeface="Times New Roman" panose="02020603050405020304" pitchFamily="18" charset="0"/>
                <a:cs typeface="Times New Roman" panose="02020603050405020304" pitchFamily="18" charset="0"/>
                <a:hlinkClick r:id="rId5" tooltip="Fizjologia zwierząt"/>
              </a:rPr>
              <a:t>stan fizjologiczny</a:t>
            </a:r>
            <a:r>
              <a:rPr lang="pl-PL" dirty="0">
                <a:latin typeface="Times New Roman" panose="02020603050405020304" pitchFamily="18" charset="0"/>
                <a:cs typeface="Times New Roman" panose="02020603050405020304" pitchFamily="18" charset="0"/>
              </a:rPr>
              <a:t>, w którym </a:t>
            </a:r>
            <a:r>
              <a:rPr lang="pl-PL" dirty="0">
                <a:latin typeface="Times New Roman" panose="02020603050405020304" pitchFamily="18" charset="0"/>
                <a:cs typeface="Times New Roman" panose="02020603050405020304" pitchFamily="18" charset="0"/>
                <a:hlinkClick r:id="rId6" tooltip="Ryby"/>
              </a:rPr>
              <a:t>ryba</a:t>
            </a:r>
            <a:r>
              <a:rPr lang="pl-PL" dirty="0">
                <a:latin typeface="Times New Roman" panose="02020603050405020304" pitchFamily="18" charset="0"/>
                <a:cs typeface="Times New Roman" panose="02020603050405020304" pitchFamily="18" charset="0"/>
              </a:rPr>
              <a:t> jeszcze żyje, ale nie może powrócić do aktywnego życia biologicznego, pomimo usunięcia szkodliwych czynników fizykochemicznych. </a:t>
            </a:r>
          </a:p>
          <a:p>
            <a:r>
              <a:rPr lang="pl-PL" dirty="0">
                <a:latin typeface="Times New Roman" panose="02020603050405020304" pitchFamily="18" charset="0"/>
                <a:cs typeface="Times New Roman" panose="02020603050405020304" pitchFamily="18" charset="0"/>
              </a:rPr>
              <a:t>Śnięcie ryb spowodowane może być zarówno niską jak i wysoką  temperaturą, zatruciem wody lub brakiem </a:t>
            </a:r>
            <a:r>
              <a:rPr lang="pl-PL" dirty="0">
                <a:latin typeface="Times New Roman" panose="02020603050405020304" pitchFamily="18" charset="0"/>
                <a:cs typeface="Times New Roman" panose="02020603050405020304" pitchFamily="18" charset="0"/>
                <a:hlinkClick r:id="rId7" tooltip="Tlen"/>
              </a:rPr>
              <a:t>tlenu</a:t>
            </a:r>
            <a:r>
              <a:rPr lang="pl-PL" dirty="0">
                <a:latin typeface="Times New Roman" panose="02020603050405020304" pitchFamily="18" charset="0"/>
                <a:cs typeface="Times New Roman" panose="02020603050405020304" pitchFamily="18" charset="0"/>
              </a:rPr>
              <a:t> (</a:t>
            </a:r>
            <a:r>
              <a:rPr lang="pl-PL" dirty="0">
                <a:latin typeface="Times New Roman" panose="02020603050405020304" pitchFamily="18" charset="0"/>
                <a:cs typeface="Times New Roman" panose="02020603050405020304" pitchFamily="18" charset="0"/>
                <a:hlinkClick r:id="rId8" tooltip="Przyducha"/>
              </a:rPr>
              <a:t>przyducha</a:t>
            </a:r>
            <a:r>
              <a:rPr lang="pl-PL" dirty="0">
                <a:latin typeface="Times New Roman" panose="02020603050405020304" pitchFamily="18" charset="0"/>
                <a:cs typeface="Times New Roman" panose="02020603050405020304" pitchFamily="18" charset="0"/>
              </a:rPr>
              <a:t>). Jest to zazwyczaj zjawisko masowe, choć na ograniczonym obszarze. </a:t>
            </a:r>
          </a:p>
        </p:txBody>
      </p:sp>
      <p:pic>
        <p:nvPicPr>
          <p:cNvPr id="4" name="Obraz 3">
            <a:extLst>
              <a:ext uri="{FF2B5EF4-FFF2-40B4-BE49-F238E27FC236}">
                <a16:creationId xmlns:a16="http://schemas.microsoft.com/office/drawing/2014/main" id="{F723EC91-21E3-7EF4-9FA8-04AFF63A96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1347" y="3778449"/>
            <a:ext cx="2239986" cy="1395306"/>
          </a:xfrm>
          <a:prstGeom prst="rect">
            <a:avLst/>
          </a:prstGeom>
        </p:spPr>
      </p:pic>
      <p:cxnSp>
        <p:nvCxnSpPr>
          <p:cNvPr id="8" name="Łącznik prosty ze strzałką 7">
            <a:extLst>
              <a:ext uri="{FF2B5EF4-FFF2-40B4-BE49-F238E27FC236}">
                <a16:creationId xmlns:a16="http://schemas.microsoft.com/office/drawing/2014/main" id="{491B6FC2-8357-9EE3-953D-B0467AF1C655}"/>
              </a:ext>
            </a:extLst>
          </p:cNvPr>
          <p:cNvCxnSpPr>
            <a:cxnSpLocks/>
          </p:cNvCxnSpPr>
          <p:nvPr/>
        </p:nvCxnSpPr>
        <p:spPr>
          <a:xfrm flipH="1" flipV="1">
            <a:off x="2616740" y="4396902"/>
            <a:ext cx="1696692" cy="9174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Łącznik prosty ze strzałką 12">
            <a:extLst>
              <a:ext uri="{FF2B5EF4-FFF2-40B4-BE49-F238E27FC236}">
                <a16:creationId xmlns:a16="http://schemas.microsoft.com/office/drawing/2014/main" id="{619F729D-8941-B64D-F6EB-448F0B7C3DEC}"/>
              </a:ext>
            </a:extLst>
          </p:cNvPr>
          <p:cNvCxnSpPr>
            <a:cxnSpLocks/>
          </p:cNvCxnSpPr>
          <p:nvPr/>
        </p:nvCxnSpPr>
        <p:spPr>
          <a:xfrm flipH="1">
            <a:off x="2183943" y="3242821"/>
            <a:ext cx="1875229" cy="19324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Obraz 15">
            <a:extLst>
              <a:ext uri="{FF2B5EF4-FFF2-40B4-BE49-F238E27FC236}">
                <a16:creationId xmlns:a16="http://schemas.microsoft.com/office/drawing/2014/main" id="{249D143C-46DD-495A-0CD4-0070271C72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32363" y="5373278"/>
            <a:ext cx="2478970" cy="1484722"/>
          </a:xfrm>
          <a:prstGeom prst="rect">
            <a:avLst/>
          </a:prstGeom>
        </p:spPr>
      </p:pic>
      <p:cxnSp>
        <p:nvCxnSpPr>
          <p:cNvPr id="17" name="Łącznik prosty ze strzałką 16">
            <a:extLst>
              <a:ext uri="{FF2B5EF4-FFF2-40B4-BE49-F238E27FC236}">
                <a16:creationId xmlns:a16="http://schemas.microsoft.com/office/drawing/2014/main" id="{33F9D98A-B04E-3171-890C-B30A7DD9876B}"/>
              </a:ext>
            </a:extLst>
          </p:cNvPr>
          <p:cNvCxnSpPr>
            <a:cxnSpLocks/>
          </p:cNvCxnSpPr>
          <p:nvPr/>
        </p:nvCxnSpPr>
        <p:spPr>
          <a:xfrm flipH="1" flipV="1">
            <a:off x="2477848" y="5373278"/>
            <a:ext cx="1581324" cy="8901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 name="Obraz 23">
            <a:extLst>
              <a:ext uri="{FF2B5EF4-FFF2-40B4-BE49-F238E27FC236}">
                <a16:creationId xmlns:a16="http://schemas.microsoft.com/office/drawing/2014/main" id="{49B7540F-4DEF-C826-8CEF-EDEE14F643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51391" y="5644977"/>
            <a:ext cx="1585560" cy="1166734"/>
          </a:xfrm>
          <a:prstGeom prst="rect">
            <a:avLst/>
          </a:prstGeom>
        </p:spPr>
      </p:pic>
      <p:cxnSp>
        <p:nvCxnSpPr>
          <p:cNvPr id="26" name="Łącznik prosty ze strzałką 25">
            <a:extLst>
              <a:ext uri="{FF2B5EF4-FFF2-40B4-BE49-F238E27FC236}">
                <a16:creationId xmlns:a16="http://schemas.microsoft.com/office/drawing/2014/main" id="{9C6AF34B-EDCA-EE5A-7CA9-8D80C9D613E3}"/>
              </a:ext>
            </a:extLst>
          </p:cNvPr>
          <p:cNvCxnSpPr>
            <a:cxnSpLocks/>
            <a:endCxn id="3" idx="2"/>
          </p:cNvCxnSpPr>
          <p:nvPr/>
        </p:nvCxnSpPr>
        <p:spPr>
          <a:xfrm flipH="1" flipV="1">
            <a:off x="2240412" y="5600595"/>
            <a:ext cx="791479" cy="4423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pole tekstowe 9">
            <a:extLst>
              <a:ext uri="{FF2B5EF4-FFF2-40B4-BE49-F238E27FC236}">
                <a16:creationId xmlns:a16="http://schemas.microsoft.com/office/drawing/2014/main" id="{9BCD21FB-2DF0-32D9-0FE3-DEA7E0164592}"/>
              </a:ext>
            </a:extLst>
          </p:cNvPr>
          <p:cNvSpPr txBox="1"/>
          <p:nvPr/>
        </p:nvSpPr>
        <p:spPr>
          <a:xfrm>
            <a:off x="0" y="6442379"/>
            <a:ext cx="531273"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S3</a:t>
            </a:r>
          </a:p>
        </p:txBody>
      </p:sp>
    </p:spTree>
    <p:extLst>
      <p:ext uri="{BB962C8B-B14F-4D97-AF65-F5344CB8AC3E}">
        <p14:creationId xmlns:p14="http://schemas.microsoft.com/office/powerpoint/2010/main" val="1599966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668D83D2-4F5C-FDE7-CFA0-13FDF3FB2566}"/>
              </a:ext>
            </a:extLst>
          </p:cNvPr>
          <p:cNvSpPr txBox="1"/>
          <p:nvPr/>
        </p:nvSpPr>
        <p:spPr>
          <a:xfrm>
            <a:off x="0" y="5497091"/>
            <a:ext cx="12085569" cy="1261884"/>
          </a:xfrm>
          <a:prstGeom prst="rect">
            <a:avLst/>
          </a:prstGeom>
          <a:noFill/>
        </p:spPr>
        <p:txBody>
          <a:bodyPr wrap="square">
            <a:spAutoFit/>
          </a:bodyPr>
          <a:lstStyle/>
          <a:p>
            <a:r>
              <a:rPr lang="pl-PL" sz="1600" b="1" dirty="0">
                <a:latin typeface="Times New Roman" panose="02020603050405020304" pitchFamily="18" charset="0"/>
                <a:cs typeface="Times New Roman" panose="02020603050405020304" pitchFamily="18" charset="0"/>
              </a:rPr>
              <a:t>Kto odpowiada za katastrofę?</a:t>
            </a:r>
          </a:p>
          <a:p>
            <a:endParaRPr lang="pl-PL" sz="1200" dirty="0"/>
          </a:p>
          <a:p>
            <a:r>
              <a:rPr lang="pl-PL" sz="1600" dirty="0">
                <a:latin typeface="Times New Roman" panose="02020603050405020304" pitchFamily="18" charset="0"/>
                <a:cs typeface="Times New Roman" panose="02020603050405020304" pitchFamily="18" charset="0"/>
              </a:rPr>
              <a:t>Sprawą zatrucia rzeki od 9 sierpnia, po zawiadomieniu Wojewódzkiego Inspektora Ochrony Środowiska we Wrocławiu - zajmuje się prokuratura. </a:t>
            </a:r>
            <a:r>
              <a:rPr lang="pl-PL" sz="1600" b="1" u="sng" dirty="0">
                <a:latin typeface="Times New Roman" panose="02020603050405020304" pitchFamily="18" charset="0"/>
                <a:cs typeface="Times New Roman" panose="02020603050405020304" pitchFamily="18" charset="0"/>
              </a:rPr>
              <a:t>Na razie nikt nie został zatrzymany, nikomu nie przedstawiono zarzutów. </a:t>
            </a:r>
            <a:r>
              <a:rPr lang="pl-PL" sz="1600" dirty="0">
                <a:latin typeface="Times New Roman" panose="02020603050405020304" pitchFamily="18" charset="0"/>
                <a:cs typeface="Times New Roman" panose="02020603050405020304" pitchFamily="18" charset="0"/>
              </a:rPr>
              <a:t>Na razie śledczy skupiają się na przesłuchiwaniu świadków - rozpoczęli od rybaków. Swoją wersją wydarzeń dzielił się między innymi Prezes Związku Wędkarskiego we Wrocławiu.</a:t>
            </a:r>
          </a:p>
        </p:txBody>
      </p:sp>
      <p:sp>
        <p:nvSpPr>
          <p:cNvPr id="7" name="pole tekstowe 6">
            <a:extLst>
              <a:ext uri="{FF2B5EF4-FFF2-40B4-BE49-F238E27FC236}">
                <a16:creationId xmlns:a16="http://schemas.microsoft.com/office/drawing/2014/main" id="{D793F4AC-2A1B-7673-45FC-07648AD75215}"/>
              </a:ext>
            </a:extLst>
          </p:cNvPr>
          <p:cNvSpPr txBox="1"/>
          <p:nvPr/>
        </p:nvSpPr>
        <p:spPr>
          <a:xfrm>
            <a:off x="77442" y="375339"/>
            <a:ext cx="5910470" cy="1846659"/>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Kalendarium - co się działo i kiedy (początek)</a:t>
            </a:r>
          </a:p>
          <a:p>
            <a:endParaRPr lang="pl-PL" sz="1200" dirty="0"/>
          </a:p>
          <a:p>
            <a:r>
              <a:rPr lang="pl-PL" sz="1200" b="1" dirty="0"/>
              <a:t>26 lipca </a:t>
            </a:r>
          </a:p>
          <a:p>
            <a:r>
              <a:rPr lang="pl-PL" sz="1200" dirty="0">
                <a:latin typeface="Times New Roman" panose="02020603050405020304" pitchFamily="18" charset="0"/>
                <a:cs typeface="Times New Roman" panose="02020603050405020304" pitchFamily="18" charset="0"/>
              </a:rPr>
              <a:t>Wędkarze w </a:t>
            </a:r>
            <a:r>
              <a:rPr lang="pl-PL" sz="1200" b="1" dirty="0">
                <a:latin typeface="Times New Roman" panose="02020603050405020304" pitchFamily="18" charset="0"/>
                <a:cs typeface="Times New Roman" panose="02020603050405020304" pitchFamily="18" charset="0"/>
              </a:rPr>
              <a:t>Lipkach </a:t>
            </a:r>
            <a:r>
              <a:rPr lang="pl-PL" sz="1200" dirty="0">
                <a:latin typeface="Times New Roman" panose="02020603050405020304" pitchFamily="18" charset="0"/>
                <a:cs typeface="Times New Roman" panose="02020603050405020304" pitchFamily="18" charset="0"/>
              </a:rPr>
              <a:t>(woj. dolnośląskie) zauważają martwe ryby, które dryfują Odrą. </a:t>
            </a:r>
          </a:p>
          <a:p>
            <a:endParaRPr lang="pl-PL" sz="1200" dirty="0">
              <a:latin typeface="Times New Roman" panose="02020603050405020304" pitchFamily="18" charset="0"/>
              <a:cs typeface="Times New Roman" panose="02020603050405020304" pitchFamily="18" charset="0"/>
            </a:endParaRPr>
          </a:p>
          <a:p>
            <a:r>
              <a:rPr lang="pl-PL" sz="1200" dirty="0">
                <a:latin typeface="Times New Roman" panose="02020603050405020304" pitchFamily="18" charset="0"/>
                <a:cs typeface="Times New Roman" panose="02020603050405020304" pitchFamily="18" charset="0"/>
              </a:rPr>
              <a:t>27 lipca</a:t>
            </a:r>
          </a:p>
          <a:p>
            <a:r>
              <a:rPr lang="pl-PL" sz="1200" dirty="0">
                <a:latin typeface="Times New Roman" panose="02020603050405020304" pitchFamily="18" charset="0"/>
                <a:cs typeface="Times New Roman" panose="02020603050405020304" pitchFamily="18" charset="0"/>
              </a:rPr>
              <a:t>Śniętych ryb przybywa. Do Wojewódzkiego Inspektoratu Ochrony Środowiska spływa pierwszy alarm, że rzeka może być skażona. Już tego dnia z Odry wydobyto pięć ton śniętych ryb. </a:t>
            </a:r>
          </a:p>
        </p:txBody>
      </p:sp>
      <p:sp>
        <p:nvSpPr>
          <p:cNvPr id="9" name="pole tekstowe 8">
            <a:extLst>
              <a:ext uri="{FF2B5EF4-FFF2-40B4-BE49-F238E27FC236}">
                <a16:creationId xmlns:a16="http://schemas.microsoft.com/office/drawing/2014/main" id="{7E7A23AE-4ED5-45C7-EA60-258986F89738}"/>
              </a:ext>
            </a:extLst>
          </p:cNvPr>
          <p:cNvSpPr txBox="1"/>
          <p:nvPr/>
        </p:nvSpPr>
        <p:spPr>
          <a:xfrm>
            <a:off x="77442" y="2265437"/>
            <a:ext cx="5597801" cy="3046988"/>
          </a:xfrm>
          <a:prstGeom prst="rect">
            <a:avLst/>
          </a:prstGeom>
          <a:noFill/>
        </p:spPr>
        <p:txBody>
          <a:bodyPr wrap="square">
            <a:spAutoFit/>
          </a:bodyPr>
          <a:lstStyle/>
          <a:p>
            <a:r>
              <a:rPr lang="pl-PL" sz="1200" dirty="0">
                <a:latin typeface="Times New Roman" panose="02020603050405020304" pitchFamily="18" charset="0"/>
                <a:cs typeface="Times New Roman" panose="02020603050405020304" pitchFamily="18" charset="0"/>
              </a:rPr>
              <a:t>28 lipca</a:t>
            </a:r>
          </a:p>
          <a:p>
            <a:r>
              <a:rPr lang="pl-PL" sz="1200" dirty="0">
                <a:latin typeface="Times New Roman" panose="02020603050405020304" pitchFamily="18" charset="0"/>
                <a:cs typeface="Times New Roman" panose="02020603050405020304" pitchFamily="18" charset="0"/>
              </a:rPr>
              <a:t>Wojewódzki Inspektorat Ochrony Środowiska </a:t>
            </a:r>
            <a:r>
              <a:rPr lang="pl-PL" sz="1200" b="1" dirty="0">
                <a:latin typeface="Times New Roman" panose="02020603050405020304" pitchFamily="18" charset="0"/>
                <a:cs typeface="Times New Roman" panose="02020603050405020304" pitchFamily="18" charset="0"/>
              </a:rPr>
              <a:t>pobiera próbki wody. </a:t>
            </a:r>
            <a:r>
              <a:rPr lang="pl-PL" sz="1200" dirty="0">
                <a:latin typeface="Times New Roman" panose="02020603050405020304" pitchFamily="18" charset="0"/>
                <a:cs typeface="Times New Roman" panose="02020603050405020304" pitchFamily="18" charset="0"/>
              </a:rPr>
              <a:t>Są one pobierane w trzech miejscach między śluzą Lipka i Oławą. Inspektorzy wstępnie podejrzewają, że </a:t>
            </a:r>
            <a:r>
              <a:rPr lang="pl-PL" sz="1200" b="1" dirty="0">
                <a:latin typeface="Times New Roman" panose="02020603050405020304" pitchFamily="18" charset="0"/>
                <a:cs typeface="Times New Roman" panose="02020603050405020304" pitchFamily="18" charset="0"/>
              </a:rPr>
              <a:t>do rzeki trafiła substancja silnie utleniająca - wnioskują to na podstawie wysokiego natlenienia Odry.</a:t>
            </a:r>
          </a:p>
          <a:p>
            <a:endParaRPr lang="pl-PL" sz="1200" u="sng" dirty="0">
              <a:latin typeface="Times New Roman" panose="02020603050405020304" pitchFamily="18" charset="0"/>
              <a:cs typeface="Times New Roman" panose="02020603050405020304" pitchFamily="18" charset="0"/>
            </a:endParaRPr>
          </a:p>
          <a:p>
            <a:r>
              <a:rPr lang="pl-PL" sz="1200" dirty="0">
                <a:latin typeface="Times New Roman" panose="02020603050405020304" pitchFamily="18" charset="0"/>
                <a:cs typeface="Times New Roman" panose="02020603050405020304" pitchFamily="18" charset="0"/>
              </a:rPr>
              <a:t>30 lipca</a:t>
            </a:r>
          </a:p>
          <a:p>
            <a:endParaRPr lang="pl-PL" sz="1200" dirty="0">
              <a:latin typeface="Times New Roman" panose="02020603050405020304" pitchFamily="18" charset="0"/>
              <a:cs typeface="Times New Roman" panose="02020603050405020304" pitchFamily="18" charset="0"/>
            </a:endParaRPr>
          </a:p>
          <a:p>
            <a:r>
              <a:rPr lang="pl-PL" sz="1200" dirty="0">
                <a:latin typeface="Times New Roman" panose="02020603050405020304" pitchFamily="18" charset="0"/>
                <a:cs typeface="Times New Roman" panose="02020603050405020304" pitchFamily="18" charset="0"/>
              </a:rPr>
              <a:t>Fala martwych ryb przemieszcza się w dół rzeki. Kanał znajdującej się dwa kilometry w dół rzeki w Oławie robi się biały od martwych ryb.</a:t>
            </a:r>
          </a:p>
          <a:p>
            <a:endParaRPr lang="pl-PL" sz="1200" dirty="0">
              <a:latin typeface="Times New Roman" panose="02020603050405020304" pitchFamily="18" charset="0"/>
              <a:cs typeface="Times New Roman" panose="02020603050405020304" pitchFamily="18" charset="0"/>
            </a:endParaRPr>
          </a:p>
          <a:p>
            <a:r>
              <a:rPr lang="pl-PL" sz="1200" dirty="0">
                <a:latin typeface="Times New Roman" panose="02020603050405020304" pitchFamily="18" charset="0"/>
                <a:cs typeface="Times New Roman" panose="02020603050405020304" pitchFamily="18" charset="0"/>
              </a:rPr>
              <a:t>1 sierpnia</a:t>
            </a:r>
          </a:p>
          <a:p>
            <a:endParaRPr lang="pl-PL" sz="1200" dirty="0">
              <a:latin typeface="Times New Roman" panose="02020603050405020304" pitchFamily="18" charset="0"/>
              <a:cs typeface="Times New Roman" panose="02020603050405020304" pitchFamily="18" charset="0"/>
            </a:endParaRPr>
          </a:p>
          <a:p>
            <a:r>
              <a:rPr lang="pl-PL" sz="1200" dirty="0">
                <a:latin typeface="Times New Roman" panose="02020603050405020304" pitchFamily="18" charset="0"/>
                <a:cs typeface="Times New Roman" panose="02020603050405020304" pitchFamily="18" charset="0"/>
              </a:rPr>
              <a:t>Władze Oławy o stanie Odry alarmują wiele instytucji: o skażeniu Odry dowiaduje się między innymi policja, prokuratura, resort klimatu i środowiska. Samorządowcy przesyłają też informacje do Głównego Inspektora Ochrony Środowiska. </a:t>
            </a:r>
          </a:p>
        </p:txBody>
      </p:sp>
      <p:sp>
        <p:nvSpPr>
          <p:cNvPr id="11" name="pole tekstowe 10">
            <a:extLst>
              <a:ext uri="{FF2B5EF4-FFF2-40B4-BE49-F238E27FC236}">
                <a16:creationId xmlns:a16="http://schemas.microsoft.com/office/drawing/2014/main" id="{46727620-593C-258E-D5FD-2741C0ACC90D}"/>
              </a:ext>
            </a:extLst>
          </p:cNvPr>
          <p:cNvSpPr txBox="1"/>
          <p:nvPr/>
        </p:nvSpPr>
        <p:spPr>
          <a:xfrm>
            <a:off x="5675243" y="-39500"/>
            <a:ext cx="6310935" cy="4031873"/>
          </a:xfrm>
          <a:prstGeom prst="rect">
            <a:avLst/>
          </a:prstGeom>
          <a:noFill/>
        </p:spPr>
        <p:txBody>
          <a:bodyPr wrap="square">
            <a:spAutoFit/>
          </a:bodyPr>
          <a:lstStyle/>
          <a:p>
            <a:r>
              <a:rPr lang="pl-PL" sz="1600" dirty="0"/>
              <a:t>● Pierwsze informacje o śniętych rybach w Odrze pojawiły się prawdopodobnie 26 lipca. Alert RCB do mieszkańców o zanieczyszczeniu rzeki rozesłano jednak 12 sierpnia.</a:t>
            </a:r>
          </a:p>
          <a:p>
            <a:r>
              <a:rPr lang="pl-PL" sz="1600" dirty="0"/>
              <a:t>● </a:t>
            </a:r>
            <a:r>
              <a:rPr lang="pl-PL" sz="1600" b="1" dirty="0"/>
              <a:t>Wciąż nie ustalono dokładnej przyczyny katastrofy ekologicznej w Odrze. Możliwe, że spowodował ją więcej niż jeden czynnik, jest jednak mało prawdopodobne, by katastrofa nie była wywołana działalnością ludzi.</a:t>
            </a:r>
          </a:p>
          <a:p>
            <a:r>
              <a:rPr lang="pl-PL" sz="1600" dirty="0"/>
              <a:t>● Jedną z badanych obecnie hipotez jest </a:t>
            </a:r>
            <a:r>
              <a:rPr lang="pl-PL" sz="1600" b="1" dirty="0"/>
              <a:t>wzrost zasolenia Odry i związane z tym pojawienie się w niej toksycznych glonów, tzw. złotych alg. </a:t>
            </a:r>
            <a:r>
              <a:rPr lang="pl-PL" sz="1600" dirty="0"/>
              <a:t>Wzrost zasolenia rzeki to - jak twierdzą naukowcy - skutek działalności ludzi.</a:t>
            </a:r>
          </a:p>
          <a:p>
            <a:r>
              <a:rPr lang="pl-PL" sz="1600" dirty="0"/>
              <a:t>● Obowiązuje zakaz wstępu do Odry oraz łowienia lub spożywania ryb z tej rzeki.</a:t>
            </a:r>
          </a:p>
          <a:p>
            <a:r>
              <a:rPr lang="pl-PL" sz="1600" dirty="0"/>
              <a:t>● Woda wodociągowa w nadodrzańskich miastach pozostaje zdatna do picia.</a:t>
            </a:r>
          </a:p>
          <a:p>
            <a:r>
              <a:rPr lang="pl-PL" sz="1600" dirty="0"/>
              <a:t>● Policja wyznaczyła nagrodę miliona złotych za pomoc w ustaleniu sprawców katastrofy w Odrze.</a:t>
            </a:r>
          </a:p>
        </p:txBody>
      </p:sp>
      <p:sp>
        <p:nvSpPr>
          <p:cNvPr id="2" name="pole tekstowe 1">
            <a:extLst>
              <a:ext uri="{FF2B5EF4-FFF2-40B4-BE49-F238E27FC236}">
                <a16:creationId xmlns:a16="http://schemas.microsoft.com/office/drawing/2014/main" id="{6337CD02-4CBA-FA49-82BA-CBC94E6894B9}"/>
              </a:ext>
            </a:extLst>
          </p:cNvPr>
          <p:cNvSpPr txBox="1"/>
          <p:nvPr/>
        </p:nvSpPr>
        <p:spPr>
          <a:xfrm>
            <a:off x="18351" y="-19255"/>
            <a:ext cx="531273"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S4</a:t>
            </a:r>
          </a:p>
        </p:txBody>
      </p:sp>
      <p:sp>
        <p:nvSpPr>
          <p:cNvPr id="4" name="pole tekstowe 3">
            <a:extLst>
              <a:ext uri="{FF2B5EF4-FFF2-40B4-BE49-F238E27FC236}">
                <a16:creationId xmlns:a16="http://schemas.microsoft.com/office/drawing/2014/main" id="{7C117B48-CBEA-A025-C1B3-37F36BFA6C74}"/>
              </a:ext>
            </a:extLst>
          </p:cNvPr>
          <p:cNvSpPr txBox="1"/>
          <p:nvPr/>
        </p:nvSpPr>
        <p:spPr>
          <a:xfrm>
            <a:off x="5675243" y="3992373"/>
            <a:ext cx="6117534" cy="1812099"/>
          </a:xfrm>
          <a:prstGeom prst="rect">
            <a:avLst/>
          </a:prstGeom>
          <a:noFill/>
        </p:spPr>
        <p:txBody>
          <a:bodyPr wrap="square">
            <a:spAutoFit/>
          </a:bodyPr>
          <a:lstStyle/>
          <a:p>
            <a:pPr algn="just">
              <a:lnSpc>
                <a:spcPct val="115000"/>
              </a:lnSpc>
              <a:spcAft>
                <a:spcPts val="800"/>
              </a:spcAft>
            </a:pPr>
            <a:r>
              <a:rPr lang="pl-PL" sz="1400" b="1" u="sng" dirty="0">
                <a:effectLst/>
                <a:latin typeface="Calibri" panose="020F0502020204030204" pitchFamily="34" charset="0"/>
                <a:ea typeface="Times New Roman" panose="02020603050405020304" pitchFamily="18" charset="0"/>
                <a:cs typeface="Calibri" panose="020F0502020204030204" pitchFamily="34" charset="0"/>
              </a:rPr>
              <a:t>Opinia ostateczna Parlamentarnego Zespołu Dróg Wodnych z 4.04.2023</a:t>
            </a:r>
            <a:r>
              <a:rPr lang="pl-PL" sz="1400" b="1" dirty="0">
                <a:effectLst/>
                <a:latin typeface="Calibri" panose="020F0502020204030204" pitchFamily="34" charset="0"/>
                <a:ea typeface="Times New Roman" panose="02020603050405020304" pitchFamily="18" charset="0"/>
                <a:cs typeface="Calibri" panose="020F0502020204030204" pitchFamily="34" charset="0"/>
              </a:rPr>
              <a:t>. Katastrofa ekologiczna na Odrze latem 2022 roku do chwili obecnej (ponad pół roku) nie została wyjaśniona ani przez specjalistów z zakresu zanieczyszczenia chemicznego wód (zasolenie) ani przez biologów pomimo stwierdzenia obecności zwiększonej liczebności toksycznych glonów tzw. </a:t>
            </a:r>
            <a:r>
              <a:rPr lang="pl-PL" sz="1400" b="1">
                <a:effectLst/>
                <a:latin typeface="Calibri" panose="020F0502020204030204" pitchFamily="34" charset="0"/>
                <a:ea typeface="Times New Roman" panose="02020603050405020304" pitchFamily="18" charset="0"/>
                <a:cs typeface="Calibri" panose="020F0502020204030204" pitchFamily="34" charset="0"/>
              </a:rPr>
              <a:t>z</a:t>
            </a:r>
            <a:r>
              <a:rPr lang="pl-PL"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łotych alg</a:t>
            </a:r>
            <a:r>
              <a:rPr lang="pl-PL"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pl-PL"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 obydwu tych przypadkach</a:t>
            </a:r>
            <a:r>
              <a:rPr lang="pl-PL" sz="1400" b="1" dirty="0">
                <a:effectLst/>
                <a:latin typeface="Calibri" panose="020F0502020204030204" pitchFamily="34" charset="0"/>
                <a:ea typeface="Times New Roman" panose="02020603050405020304" pitchFamily="18" charset="0"/>
                <a:cs typeface="Calibri" panose="020F0502020204030204" pitchFamily="34" charset="0"/>
              </a:rPr>
              <a:t> można jedynie mówić o skutkach lokalnych zanieczyszczeń, a nie o globalnej katastrofie ekologicznej rzeki</a:t>
            </a:r>
            <a:r>
              <a:rPr lang="pl-PL" sz="1400" dirty="0">
                <a:effectLst/>
                <a:latin typeface="Calibri" panose="020F0502020204030204" pitchFamily="34" charset="0"/>
                <a:ea typeface="Times New Roman" panose="02020603050405020304" pitchFamily="18" charset="0"/>
                <a:cs typeface="Calibri" panose="020F0502020204030204" pitchFamily="34" charset="0"/>
              </a:rPr>
              <a:t>. </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1472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A408BE5D-58C3-F509-68E5-B1CA44987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4680" y="3095652"/>
            <a:ext cx="6677319" cy="3762348"/>
          </a:xfrm>
          <a:prstGeom prst="rect">
            <a:avLst/>
          </a:prstGeom>
        </p:spPr>
      </p:pic>
      <p:sp>
        <p:nvSpPr>
          <p:cNvPr id="7" name="pole tekstowe 6">
            <a:extLst>
              <a:ext uri="{FF2B5EF4-FFF2-40B4-BE49-F238E27FC236}">
                <a16:creationId xmlns:a16="http://schemas.microsoft.com/office/drawing/2014/main" id="{AE845855-1235-BFA6-2757-E285CF5716E6}"/>
              </a:ext>
            </a:extLst>
          </p:cNvPr>
          <p:cNvSpPr txBox="1"/>
          <p:nvPr/>
        </p:nvSpPr>
        <p:spPr>
          <a:xfrm>
            <a:off x="6014744" y="138573"/>
            <a:ext cx="6137412" cy="2585323"/>
          </a:xfrm>
          <a:prstGeom prst="rect">
            <a:avLst/>
          </a:prstGeom>
          <a:noFill/>
        </p:spPr>
        <p:txBody>
          <a:bodyPr wrap="square">
            <a:spAutoFit/>
          </a:bodyPr>
          <a:lstStyle/>
          <a:p>
            <a:r>
              <a:rPr lang="pl-PL" b="1" dirty="0"/>
              <a:t>Onet </a:t>
            </a:r>
            <a:r>
              <a:rPr lang="pl-PL" dirty="0"/>
              <a:t>ma tajną notatkę sporządzoną na potrzeby kierownictwa Wód Polskich w związku z trwającym </a:t>
            </a:r>
            <a:r>
              <a:rPr lang="pl-PL" b="1" dirty="0"/>
              <a:t>od marca zanieczyszczaniem Kanału Gliwickiego</a:t>
            </a:r>
            <a:r>
              <a:rPr lang="pl-PL" dirty="0"/>
              <a:t>. "Ze wstępnych ustaleń wynika, że przedmiotowy </a:t>
            </a:r>
            <a:r>
              <a:rPr lang="pl-PL" u="sng" dirty="0"/>
              <a:t>wyciek substancji ropopochodnej ma związek z rękawem sorpcyjnym i przegrodą założoną na ww. wylocie przez pracowników zakładu Bumar-Łabędy S.A." — czytamy w niej. </a:t>
            </a:r>
            <a:r>
              <a:rPr lang="pl-PL" dirty="0"/>
              <a:t>Rękawy sorpcyjne stosowane są przede wszystkim jako zabezpieczenie miejsc, w których już dochodziło do wycieków olejów i chemikaliów.</a:t>
            </a:r>
          </a:p>
        </p:txBody>
      </p:sp>
      <p:pic>
        <p:nvPicPr>
          <p:cNvPr id="11" name="Obraz 10">
            <a:extLst>
              <a:ext uri="{FF2B5EF4-FFF2-40B4-BE49-F238E27FC236}">
                <a16:creationId xmlns:a16="http://schemas.microsoft.com/office/drawing/2014/main" id="{602257AD-0DD1-8F41-58D0-2E24E3191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44" y="-51766"/>
            <a:ext cx="5569226" cy="3480766"/>
          </a:xfrm>
          <a:prstGeom prst="rect">
            <a:avLst/>
          </a:prstGeom>
        </p:spPr>
      </p:pic>
      <p:sp>
        <p:nvSpPr>
          <p:cNvPr id="13" name="pole tekstowe 12">
            <a:extLst>
              <a:ext uri="{FF2B5EF4-FFF2-40B4-BE49-F238E27FC236}">
                <a16:creationId xmlns:a16="http://schemas.microsoft.com/office/drawing/2014/main" id="{E900D986-A11C-4692-CAFB-A6DFD95B4EB7}"/>
              </a:ext>
            </a:extLst>
          </p:cNvPr>
          <p:cNvSpPr txBox="1"/>
          <p:nvPr/>
        </p:nvSpPr>
        <p:spPr>
          <a:xfrm>
            <a:off x="54043" y="3429000"/>
            <a:ext cx="5333086" cy="646331"/>
          </a:xfrm>
          <a:prstGeom prst="rect">
            <a:avLst/>
          </a:prstGeom>
          <a:noFill/>
        </p:spPr>
        <p:txBody>
          <a:bodyPr wrap="square">
            <a:spAutoFit/>
          </a:bodyPr>
          <a:lstStyle/>
          <a:p>
            <a:r>
              <a:rPr lang="pl-PL" dirty="0"/>
              <a:t>Prof. Simon: Odra krzyczy swoją ciszą i pyta: „Coś ty mi zrobił, suwerenie?” </a:t>
            </a:r>
          </a:p>
        </p:txBody>
      </p:sp>
      <p:pic>
        <p:nvPicPr>
          <p:cNvPr id="3" name="Obraz 2">
            <a:extLst>
              <a:ext uri="{FF2B5EF4-FFF2-40B4-BE49-F238E27FC236}">
                <a16:creationId xmlns:a16="http://schemas.microsoft.com/office/drawing/2014/main" id="{6756986F-5ED5-80DF-EC2D-BEBC667AC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974" y="4075331"/>
            <a:ext cx="4482156" cy="2763813"/>
          </a:xfrm>
          <a:prstGeom prst="rect">
            <a:avLst/>
          </a:prstGeom>
        </p:spPr>
      </p:pic>
      <p:sp>
        <p:nvSpPr>
          <p:cNvPr id="2" name="pole tekstowe 1">
            <a:extLst>
              <a:ext uri="{FF2B5EF4-FFF2-40B4-BE49-F238E27FC236}">
                <a16:creationId xmlns:a16="http://schemas.microsoft.com/office/drawing/2014/main" id="{4DDF37F3-0678-1AF0-A686-528A9917C71A}"/>
              </a:ext>
            </a:extLst>
          </p:cNvPr>
          <p:cNvSpPr txBox="1"/>
          <p:nvPr/>
        </p:nvSpPr>
        <p:spPr>
          <a:xfrm>
            <a:off x="0" y="6500243"/>
            <a:ext cx="531273"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S5</a:t>
            </a:r>
          </a:p>
        </p:txBody>
      </p:sp>
    </p:spTree>
    <p:extLst>
      <p:ext uri="{BB962C8B-B14F-4D97-AF65-F5344CB8AC3E}">
        <p14:creationId xmlns:p14="http://schemas.microsoft.com/office/powerpoint/2010/main" val="2162425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7CA47137-A3BA-9D06-8C9D-EA8F7D3346CF}"/>
              </a:ext>
            </a:extLst>
          </p:cNvPr>
          <p:cNvSpPr txBox="1"/>
          <p:nvPr/>
        </p:nvSpPr>
        <p:spPr>
          <a:xfrm>
            <a:off x="126670" y="295490"/>
            <a:ext cx="6012105" cy="286232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Co doprowadziło do katastrofy?</a:t>
            </a:r>
          </a:p>
          <a:p>
            <a:r>
              <a:rPr lang="pl-PL" b="1" dirty="0">
                <a:latin typeface="Times New Roman" panose="02020603050405020304" pitchFamily="18" charset="0"/>
                <a:cs typeface="Times New Roman" panose="02020603050405020304" pitchFamily="18" charset="0"/>
              </a:rPr>
              <a:t>Od 18 sierpnia strona rządowa przekonuje, że do katastrofy doszło z powodów naturalnych</a:t>
            </a:r>
            <a:r>
              <a:rPr lang="pl-PL" dirty="0">
                <a:latin typeface="Times New Roman" panose="02020603050405020304" pitchFamily="18" charset="0"/>
                <a:cs typeface="Times New Roman" panose="02020603050405020304" pitchFamily="18" charset="0"/>
              </a:rPr>
              <a:t>. Wtedy to pojawiły się informacje, że </a:t>
            </a:r>
            <a:r>
              <a:rPr lang="pl-PL" b="1" dirty="0">
                <a:latin typeface="Times New Roman" panose="02020603050405020304" pitchFamily="18" charset="0"/>
                <a:cs typeface="Times New Roman" panose="02020603050405020304" pitchFamily="18" charset="0"/>
              </a:rPr>
              <a:t>pośrednią przyczyną </a:t>
            </a:r>
            <a:r>
              <a:rPr lang="pl-PL" dirty="0">
                <a:latin typeface="Times New Roman" panose="02020603050405020304" pitchFamily="18" charset="0"/>
                <a:cs typeface="Times New Roman" panose="02020603050405020304" pitchFamily="18" charset="0"/>
              </a:rPr>
              <a:t>zatrucia rzeki może być </a:t>
            </a:r>
            <a:r>
              <a:rPr lang="pl-PL" b="1" dirty="0">
                <a:latin typeface="Times New Roman" panose="02020603050405020304" pitchFamily="18" charset="0"/>
                <a:cs typeface="Times New Roman" panose="02020603050405020304" pitchFamily="18" charset="0"/>
              </a:rPr>
              <a:t>toksyczny gatunek alg</a:t>
            </a:r>
            <a:r>
              <a:rPr lang="pl-PL" dirty="0">
                <a:latin typeface="Times New Roman" panose="02020603050405020304" pitchFamily="18" charset="0"/>
                <a:cs typeface="Times New Roman" panose="02020603050405020304" pitchFamily="18" charset="0"/>
              </a:rPr>
              <a:t>. Eksperci badający próbki podejrzewają "złote algi", które występują tylko </a:t>
            </a:r>
            <a:r>
              <a:rPr lang="pl-PL" b="1" dirty="0">
                <a:latin typeface="Times New Roman" panose="02020603050405020304" pitchFamily="18" charset="0"/>
                <a:cs typeface="Times New Roman" panose="02020603050405020304" pitchFamily="18" charset="0"/>
              </a:rPr>
              <a:t>w wodach słonych</a:t>
            </a:r>
            <a:r>
              <a:rPr lang="pl-PL" dirty="0">
                <a:latin typeface="Times New Roman" panose="02020603050405020304" pitchFamily="18" charset="0"/>
                <a:cs typeface="Times New Roman" panose="02020603050405020304" pitchFamily="18" charset="0"/>
              </a:rPr>
              <a:t>. Jak przekazywała minister klimatu i środowiska Anna Moskwa, ich zakwit może spowodować pojawianie się toksyn zabijających ryby i małże. Nie są jednak szkodliwe dla człowieka. </a:t>
            </a:r>
          </a:p>
        </p:txBody>
      </p:sp>
      <p:sp>
        <p:nvSpPr>
          <p:cNvPr id="7" name="pole tekstowe 6">
            <a:extLst>
              <a:ext uri="{FF2B5EF4-FFF2-40B4-BE49-F238E27FC236}">
                <a16:creationId xmlns:a16="http://schemas.microsoft.com/office/drawing/2014/main" id="{79C22517-C185-67F0-3E69-6016882B4B20}"/>
              </a:ext>
            </a:extLst>
          </p:cNvPr>
          <p:cNvSpPr txBox="1"/>
          <p:nvPr/>
        </p:nvSpPr>
        <p:spPr>
          <a:xfrm>
            <a:off x="6138775" y="196807"/>
            <a:ext cx="5710718" cy="4278094"/>
          </a:xfrm>
          <a:prstGeom prst="rect">
            <a:avLst/>
          </a:prstGeom>
          <a:noFill/>
        </p:spPr>
        <p:txBody>
          <a:bodyPr wrap="square">
            <a:spAutoFit/>
          </a:bodyPr>
          <a:lstStyle/>
          <a:p>
            <a:r>
              <a:rPr lang="pl-PL" sz="1600" dirty="0">
                <a:latin typeface="Times New Roman" panose="02020603050405020304" pitchFamily="18" charset="0"/>
                <a:cs typeface="Times New Roman" panose="02020603050405020304" pitchFamily="18" charset="0"/>
              </a:rPr>
              <a:t>Wpis minister Anny Moskwy Twitter</a:t>
            </a:r>
          </a:p>
          <a:p>
            <a:endParaRPr lang="pl-PL" sz="1600" dirty="0">
              <a:latin typeface="Times New Roman" panose="02020603050405020304" pitchFamily="18" charset="0"/>
              <a:cs typeface="Times New Roman" panose="02020603050405020304" pitchFamily="18" charset="0"/>
            </a:endParaRPr>
          </a:p>
          <a:p>
            <a:pPr algn="just"/>
            <a:r>
              <a:rPr lang="pl-PL" sz="1600" dirty="0">
                <a:latin typeface="Times New Roman" panose="02020603050405020304" pitchFamily="18" charset="0"/>
                <a:cs typeface="Times New Roman" panose="02020603050405020304" pitchFamily="18" charset="0"/>
              </a:rPr>
              <a:t>Wersja o naturalnych przyczynach katastrofy została podjęta przez polityków Prawa i Sprawiedliwości, którzy od 18 sierpnia podkreślają, że "człowiek wobec natury jest bezradny" (tak na przykład mówił w Polskim Radiu poseł PiS Kazimierz Smoliński), a Jarosław Selin wtórował mu, podkreślając (również na antenie mediów rządowych), że "</a:t>
            </a:r>
            <a:r>
              <a:rPr lang="pl-PL" sz="1600" b="1" dirty="0">
                <a:latin typeface="Times New Roman" panose="02020603050405020304" pitchFamily="18" charset="0"/>
                <a:cs typeface="Times New Roman" panose="02020603050405020304" pitchFamily="18" charset="0"/>
              </a:rPr>
              <a:t>przyczyny naturalne są tutaj kluczowe". </a:t>
            </a:r>
          </a:p>
          <a:p>
            <a:pPr algn="just"/>
            <a:r>
              <a:rPr lang="pl-PL" sz="1600" b="1" dirty="0">
                <a:latin typeface="Times New Roman" panose="02020603050405020304" pitchFamily="18" charset="0"/>
                <a:cs typeface="Times New Roman" panose="02020603050405020304" pitchFamily="18" charset="0"/>
              </a:rPr>
              <a:t>Zapewnienia o tym, że natura sama z siebie doprowadziła do masowego wymierania w Odrze, jednak budzi duże wątpliwości specjalistów. </a:t>
            </a:r>
            <a:r>
              <a:rPr lang="pl-PL" sz="1600" dirty="0">
                <a:latin typeface="Times New Roman" panose="02020603050405020304" pitchFamily="18" charset="0"/>
                <a:cs typeface="Times New Roman" panose="02020603050405020304" pitchFamily="18" charset="0"/>
              </a:rPr>
              <a:t>Przede wszystkim dlatego, że złote algi rozwijają się w słonej wodzie. Wyniki badań Odry wykazały, że rzeka jest zasolona, a to - jak wskazywała przed kamerą TVN24 doktor Alicja Pawelec, specjalistka do spraw ochrony wód z organizacji ekologicznej Fundacja WWF Polska - ma związek ze spuszczaniem do rzeki silnie zasolonych wód pokopalnianych.</a:t>
            </a:r>
          </a:p>
        </p:txBody>
      </p:sp>
      <p:sp>
        <p:nvSpPr>
          <p:cNvPr id="9" name="pole tekstowe 8">
            <a:extLst>
              <a:ext uri="{FF2B5EF4-FFF2-40B4-BE49-F238E27FC236}">
                <a16:creationId xmlns:a16="http://schemas.microsoft.com/office/drawing/2014/main" id="{A76FF11F-F754-5A97-B14F-2F1CD4ABB663}"/>
              </a:ext>
            </a:extLst>
          </p:cNvPr>
          <p:cNvSpPr txBox="1"/>
          <p:nvPr/>
        </p:nvSpPr>
        <p:spPr>
          <a:xfrm>
            <a:off x="126670" y="3029249"/>
            <a:ext cx="5859351" cy="2092881"/>
          </a:xfrm>
          <a:prstGeom prst="rect">
            <a:avLst/>
          </a:prstGeom>
          <a:noFill/>
        </p:spPr>
        <p:txBody>
          <a:bodyPr wrap="square">
            <a:spAutoFit/>
          </a:bodyPr>
          <a:lstStyle/>
          <a:p>
            <a:pPr algn="just"/>
            <a:r>
              <a:rPr lang="pl-PL" sz="1400" b="1" u="sng" dirty="0">
                <a:latin typeface="Times New Roman" panose="02020603050405020304" pitchFamily="18" charset="0"/>
                <a:cs typeface="Times New Roman" panose="02020603050405020304" pitchFamily="18" charset="0"/>
              </a:rPr>
              <a:t>Są tam wody słone</a:t>
            </a:r>
            <a:r>
              <a:rPr lang="pl-PL" sz="1400" dirty="0">
                <a:latin typeface="Times New Roman" panose="02020603050405020304" pitchFamily="18" charset="0"/>
                <a:cs typeface="Times New Roman" panose="02020603050405020304" pitchFamily="18" charset="0"/>
              </a:rPr>
              <a:t>, które zostały przechowane być może w jakimś zbiorniku zaporowym na Odrze, na przykład zbiorniku Racibórz, a potem nagle została spuszczona taka fala - oceniła doktor Pawelec. Wskazała, że "ten glon w wodzie słonej bardzo dobrze się rozwinął, a potem ktoś po prostu spuścił - mówiąc kolokwialnie - wodę z tego zbiornika razem tym glonem i on zabił nam 534 kilometry rzeki". Kiedy w Odrze kryzys już trwał, do rzeki zrzucane były silnie zasolone wody, między innymi </a:t>
            </a:r>
            <a:r>
              <a:rPr lang="pl-PL" sz="1400" b="1" dirty="0">
                <a:latin typeface="Times New Roman" panose="02020603050405020304" pitchFamily="18" charset="0"/>
                <a:cs typeface="Times New Roman" panose="02020603050405020304" pitchFamily="18" charset="0"/>
              </a:rPr>
              <a:t>z Żelaznego Mostu</a:t>
            </a:r>
            <a:r>
              <a:rPr lang="pl-PL" sz="1400" dirty="0">
                <a:latin typeface="Times New Roman" panose="02020603050405020304" pitchFamily="18" charset="0"/>
                <a:cs typeface="Times New Roman" panose="02020603050405020304" pitchFamily="18" charset="0"/>
              </a:rPr>
              <a:t>, potężnego zbiornika odpadów zarządzanego przez KGHM Głogów. Wszystko odbywało się zgodnie z pozwoleniem wodno-prawnym wydanym przez Wody Polskie. </a:t>
            </a:r>
          </a:p>
        </p:txBody>
      </p:sp>
      <p:sp>
        <p:nvSpPr>
          <p:cNvPr id="11" name="pole tekstowe 10">
            <a:extLst>
              <a:ext uri="{FF2B5EF4-FFF2-40B4-BE49-F238E27FC236}">
                <a16:creationId xmlns:a16="http://schemas.microsoft.com/office/drawing/2014/main" id="{AF100F6D-BC75-01E0-340F-F609F7087DE3}"/>
              </a:ext>
            </a:extLst>
          </p:cNvPr>
          <p:cNvSpPr txBox="1"/>
          <p:nvPr/>
        </p:nvSpPr>
        <p:spPr>
          <a:xfrm>
            <a:off x="-15322" y="5042118"/>
            <a:ext cx="12207322" cy="1815882"/>
          </a:xfrm>
          <a:prstGeom prst="rect">
            <a:avLst/>
          </a:prstGeom>
          <a:noFill/>
        </p:spPr>
        <p:txBody>
          <a:bodyPr wrap="square">
            <a:spAutoFit/>
          </a:bodyPr>
          <a:lstStyle/>
          <a:p>
            <a:r>
              <a:rPr lang="pl-PL" sz="1400" dirty="0">
                <a:latin typeface="Times New Roman" panose="02020603050405020304" pitchFamily="18" charset="0"/>
                <a:cs typeface="Times New Roman" panose="02020603050405020304" pitchFamily="18" charset="0"/>
              </a:rPr>
              <a:t>Zanim pojawiły się informacje o złotych algach, przedstawiciele strony rządowej informowali, że pierwszą z możliwych przyczyn umierania ryb w Odrze </a:t>
            </a:r>
            <a:r>
              <a:rPr lang="pl-PL" sz="1400" b="1" dirty="0">
                <a:latin typeface="Times New Roman" panose="02020603050405020304" pitchFamily="18" charset="0"/>
                <a:cs typeface="Times New Roman" panose="02020603050405020304" pitchFamily="18" charset="0"/>
              </a:rPr>
              <a:t>był: </a:t>
            </a:r>
          </a:p>
          <a:p>
            <a:r>
              <a:rPr lang="pl-PL" sz="1400" b="1" dirty="0">
                <a:latin typeface="Times New Roman" panose="02020603050405020304" pitchFamily="18" charset="0"/>
                <a:cs typeface="Times New Roman" panose="02020603050405020304" pitchFamily="18" charset="0"/>
              </a:rPr>
              <a:t>1 - zrzut do rzeki substancji toksycznej przez któryś z zakładów pracy, </a:t>
            </a:r>
          </a:p>
          <a:p>
            <a:r>
              <a:rPr lang="pl-PL" sz="1400" b="1" dirty="0">
                <a:latin typeface="Times New Roman" panose="02020603050405020304" pitchFamily="18" charset="0"/>
                <a:cs typeface="Times New Roman" panose="02020603050405020304" pitchFamily="18" charset="0"/>
              </a:rPr>
              <a:t>2 - ewentualne przyczyny naturalne tj.: niski poziom wód połączony z wysoką temperaturą (zwiększenie stężenia zanieczyszczeń już obecnych w rzece),  </a:t>
            </a:r>
          </a:p>
          <a:p>
            <a:r>
              <a:rPr lang="pl-PL" sz="1400" b="1" dirty="0">
                <a:latin typeface="Times New Roman" panose="02020603050405020304" pitchFamily="18" charset="0"/>
                <a:cs typeface="Times New Roman" panose="02020603050405020304" pitchFamily="18" charset="0"/>
              </a:rPr>
              <a:t>3 - zrzucenie dużej ilości wód przemysłowych.</a:t>
            </a:r>
          </a:p>
          <a:p>
            <a:r>
              <a:rPr lang="pl-PL" sz="1400" dirty="0">
                <a:latin typeface="Times New Roman" panose="02020603050405020304" pitchFamily="18" charset="0"/>
                <a:cs typeface="Times New Roman" panose="02020603050405020304" pitchFamily="18" charset="0"/>
              </a:rPr>
              <a:t>Przez trzy tygodnie od momentu pojawienia się śniętych ryb do opinii publicznej trafiały różne, wykluczające się wersje. 3 sierpnia Wojewódzki Inspektorat Ochrony Środowiska poinformował, że po przebadaniu próbek wody pobranych 28 lipca stwierdzono, iż na </a:t>
            </a:r>
            <a:r>
              <a:rPr lang="pl-PL" sz="1400" b="1" dirty="0">
                <a:latin typeface="Times New Roman" panose="02020603050405020304" pitchFamily="18" charset="0"/>
                <a:cs typeface="Times New Roman" panose="02020603050405020304" pitchFamily="18" charset="0"/>
              </a:rPr>
              <a:t>80 procent występuje w niej mezytylen,</a:t>
            </a:r>
            <a:r>
              <a:rPr lang="pl-PL" sz="1400" dirty="0">
                <a:latin typeface="Times New Roman" panose="02020603050405020304" pitchFamily="18" charset="0"/>
                <a:cs typeface="Times New Roman" panose="02020603050405020304" pitchFamily="18" charset="0"/>
              </a:rPr>
              <a:t> </a:t>
            </a:r>
            <a:r>
              <a:rPr lang="pl-PL" sz="1400" b="1" dirty="0">
                <a:latin typeface="Times New Roman" panose="02020603050405020304" pitchFamily="18" charset="0"/>
                <a:cs typeface="Times New Roman" panose="02020603050405020304" pitchFamily="18" charset="0"/>
              </a:rPr>
              <a:t>czyli substancja o silnym działaniu toksycznym na organizmy żywe. </a:t>
            </a:r>
            <a:r>
              <a:rPr lang="pl-PL" sz="1400" dirty="0">
                <a:latin typeface="Times New Roman" panose="02020603050405020304" pitchFamily="18" charset="0"/>
                <a:cs typeface="Times New Roman" panose="02020603050405020304" pitchFamily="18" charset="0"/>
              </a:rPr>
              <a:t>Następnego dnia o obecności tej substancji informowali też przedstawiciele Wód Polskich, którzy powoływali się na Wojewódzki Inspektorat Ochrony Środowiska.</a:t>
            </a:r>
          </a:p>
        </p:txBody>
      </p:sp>
      <p:sp>
        <p:nvSpPr>
          <p:cNvPr id="2" name="pole tekstowe 1">
            <a:extLst>
              <a:ext uri="{FF2B5EF4-FFF2-40B4-BE49-F238E27FC236}">
                <a16:creationId xmlns:a16="http://schemas.microsoft.com/office/drawing/2014/main" id="{06C0AD48-FCC4-40A7-9F89-61154BFBE049}"/>
              </a:ext>
            </a:extLst>
          </p:cNvPr>
          <p:cNvSpPr txBox="1"/>
          <p:nvPr/>
        </p:nvSpPr>
        <p:spPr>
          <a:xfrm>
            <a:off x="18351" y="-19255"/>
            <a:ext cx="531273"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S6</a:t>
            </a:r>
          </a:p>
        </p:txBody>
      </p:sp>
    </p:spTree>
    <p:extLst>
      <p:ext uri="{BB962C8B-B14F-4D97-AF65-F5344CB8AC3E}">
        <p14:creationId xmlns:p14="http://schemas.microsoft.com/office/powerpoint/2010/main" val="3223342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28FAB58A-3F24-49D1-C20E-01033BAAE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585" y="0"/>
            <a:ext cx="10078600" cy="5671894"/>
          </a:xfrm>
          <a:prstGeom prst="rect">
            <a:avLst/>
          </a:prstGeom>
        </p:spPr>
      </p:pic>
      <p:sp>
        <p:nvSpPr>
          <p:cNvPr id="5" name="pole tekstowe 4">
            <a:extLst>
              <a:ext uri="{FF2B5EF4-FFF2-40B4-BE49-F238E27FC236}">
                <a16:creationId xmlns:a16="http://schemas.microsoft.com/office/drawing/2014/main" id="{873553A2-7B8F-0C6A-2A17-276BC8C86360}"/>
              </a:ext>
            </a:extLst>
          </p:cNvPr>
          <p:cNvSpPr txBox="1"/>
          <p:nvPr/>
        </p:nvSpPr>
        <p:spPr>
          <a:xfrm>
            <a:off x="98562" y="5657671"/>
            <a:ext cx="11997360" cy="1200329"/>
          </a:xfrm>
          <a:prstGeom prst="rect">
            <a:avLst/>
          </a:prstGeom>
          <a:noFill/>
        </p:spPr>
        <p:txBody>
          <a:bodyPr wrap="square">
            <a:spAutoFit/>
          </a:bodyPr>
          <a:lstStyle/>
          <a:p>
            <a:r>
              <a:rPr lang="pl-PL" b="1" dirty="0"/>
              <a:t>Niemieccy politycy Partii Zielonych</a:t>
            </a:r>
            <a:r>
              <a:rPr lang="pl-PL" dirty="0"/>
              <a:t>, zarówno na szczeblu federalnym, unijnym, jak i regionalnym wzywają do wprowadzenia moratorium na rozbudowę Odry – informuje w poniedziałek (22.08.2022) gazeta „</a:t>
            </a:r>
            <a:r>
              <a:rPr lang="pl-PL" dirty="0" err="1"/>
              <a:t>Maerkische</a:t>
            </a:r>
            <a:r>
              <a:rPr lang="pl-PL" dirty="0"/>
              <a:t> </a:t>
            </a:r>
            <a:r>
              <a:rPr lang="pl-PL" dirty="0" err="1"/>
              <a:t>Oderzeitung</a:t>
            </a:r>
            <a:r>
              <a:rPr lang="pl-PL" dirty="0"/>
              <a:t>”. Ich zdaniem istnieje jasny związek między obecną katastrofą ekologiczną na Odrze, a </a:t>
            </a:r>
            <a:r>
              <a:rPr lang="pl-PL" b="1" dirty="0">
                <a:latin typeface="Times New Roman" panose="02020603050405020304" pitchFamily="18" charset="0"/>
                <a:cs typeface="Times New Roman" panose="02020603050405020304" pitchFamily="18" charset="0"/>
              </a:rPr>
              <a:t>prowadzonymi przez polską stronę pracami przy pogłębieniu i rozbudowie rzeki</a:t>
            </a:r>
            <a:r>
              <a:rPr lang="pl-PL" dirty="0"/>
              <a:t>. </a:t>
            </a:r>
            <a:r>
              <a:rPr lang="pl-PL" i="1" dirty="0"/>
              <a:t>(Uwaga-czy to prawda? – przykład Zbiornika Włocławskiego w maju 1986 roku)</a:t>
            </a:r>
          </a:p>
        </p:txBody>
      </p:sp>
      <p:sp>
        <p:nvSpPr>
          <p:cNvPr id="7" name="pole tekstowe 6">
            <a:extLst>
              <a:ext uri="{FF2B5EF4-FFF2-40B4-BE49-F238E27FC236}">
                <a16:creationId xmlns:a16="http://schemas.microsoft.com/office/drawing/2014/main" id="{DC451C04-FE22-6CC0-9804-70AA702484C7}"/>
              </a:ext>
            </a:extLst>
          </p:cNvPr>
          <p:cNvSpPr txBox="1"/>
          <p:nvPr/>
        </p:nvSpPr>
        <p:spPr>
          <a:xfrm>
            <a:off x="555585" y="34724"/>
            <a:ext cx="6097656"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MOZ. Zieloni apelują o wstrzymanie rozbudowy Odry</a:t>
            </a:r>
          </a:p>
        </p:txBody>
      </p:sp>
      <p:sp>
        <p:nvSpPr>
          <p:cNvPr id="9" name="pole tekstowe 8">
            <a:extLst>
              <a:ext uri="{FF2B5EF4-FFF2-40B4-BE49-F238E27FC236}">
                <a16:creationId xmlns:a16="http://schemas.microsoft.com/office/drawing/2014/main" id="{E8A262C1-0861-C77B-73F1-A12BC49265AA}"/>
              </a:ext>
            </a:extLst>
          </p:cNvPr>
          <p:cNvSpPr txBox="1"/>
          <p:nvPr/>
        </p:nvSpPr>
        <p:spPr>
          <a:xfrm>
            <a:off x="5654680" y="369332"/>
            <a:ext cx="4979505"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Odra w okolicy Frankfurtu nad Odrą i Słubic</a:t>
            </a:r>
          </a:p>
        </p:txBody>
      </p:sp>
      <p:sp>
        <p:nvSpPr>
          <p:cNvPr id="2" name="pole tekstowe 1">
            <a:extLst>
              <a:ext uri="{FF2B5EF4-FFF2-40B4-BE49-F238E27FC236}">
                <a16:creationId xmlns:a16="http://schemas.microsoft.com/office/drawing/2014/main" id="{B63E38C1-7350-E2DA-126E-DFD5282BF142}"/>
              </a:ext>
            </a:extLst>
          </p:cNvPr>
          <p:cNvSpPr txBox="1"/>
          <p:nvPr/>
        </p:nvSpPr>
        <p:spPr>
          <a:xfrm>
            <a:off x="18351" y="-19255"/>
            <a:ext cx="531273"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S7</a:t>
            </a:r>
          </a:p>
        </p:txBody>
      </p:sp>
    </p:spTree>
    <p:extLst>
      <p:ext uri="{BB962C8B-B14F-4D97-AF65-F5344CB8AC3E}">
        <p14:creationId xmlns:p14="http://schemas.microsoft.com/office/powerpoint/2010/main" val="3117116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1C329E0F-3B17-F678-2A7B-DAD536A7CD41}"/>
              </a:ext>
            </a:extLst>
          </p:cNvPr>
          <p:cNvSpPr txBox="1"/>
          <p:nvPr/>
        </p:nvSpPr>
        <p:spPr>
          <a:xfrm>
            <a:off x="-21472" y="761249"/>
            <a:ext cx="5467569"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Co kryje się na dnie zbiornika we Włocławku?</a:t>
            </a:r>
          </a:p>
        </p:txBody>
      </p:sp>
      <p:sp>
        <p:nvSpPr>
          <p:cNvPr id="5" name="pole tekstowe 4">
            <a:extLst>
              <a:ext uri="{FF2B5EF4-FFF2-40B4-BE49-F238E27FC236}">
                <a16:creationId xmlns:a16="http://schemas.microsoft.com/office/drawing/2014/main" id="{FFB36E2C-0004-4942-FC47-2087BCA8AF14}"/>
              </a:ext>
            </a:extLst>
          </p:cNvPr>
          <p:cNvSpPr txBox="1"/>
          <p:nvPr/>
        </p:nvSpPr>
        <p:spPr>
          <a:xfrm>
            <a:off x="0" y="1047469"/>
            <a:ext cx="7615435" cy="738664"/>
          </a:xfrm>
          <a:prstGeom prst="rect">
            <a:avLst/>
          </a:prstGeom>
          <a:noFill/>
        </p:spPr>
        <p:txBody>
          <a:bodyPr wrap="square">
            <a:spAutoFit/>
          </a:bodyPr>
          <a:lstStyle/>
          <a:p>
            <a:r>
              <a:rPr lang="pl-PL" sz="1400" dirty="0">
                <a:latin typeface="Times New Roman" panose="02020603050405020304" pitchFamily="18" charset="0"/>
                <a:cs typeface="Times New Roman" panose="02020603050405020304" pitchFamily="18" charset="0"/>
              </a:rPr>
              <a:t>Zbiorniki powstające na rzekach mają to do siebie, że szybko się zamulają. Na początku tego wieku w wodach Zalewu Włocławskiego wykryto niepokojące ilości </a:t>
            </a:r>
            <a:r>
              <a:rPr lang="pl-PL" sz="1400" b="1" dirty="0">
                <a:latin typeface="Times New Roman" panose="02020603050405020304" pitchFamily="18" charset="0"/>
                <a:cs typeface="Times New Roman" panose="02020603050405020304" pitchFamily="18" charset="0"/>
              </a:rPr>
              <a:t>arsenu, kadmu i rtęci</a:t>
            </a:r>
            <a:r>
              <a:rPr lang="pl-PL" sz="1400" dirty="0">
                <a:latin typeface="Times New Roman" panose="02020603050405020304" pitchFamily="18" charset="0"/>
                <a:cs typeface="Times New Roman" panose="02020603050405020304" pitchFamily="18" charset="0"/>
              </a:rPr>
              <a:t>. Trafiały tam przez lata po części z Górnego Śląska, aglomeracji warszawskiej czy Płocka.</a:t>
            </a:r>
          </a:p>
        </p:txBody>
      </p:sp>
      <p:sp>
        <p:nvSpPr>
          <p:cNvPr id="7" name="pole tekstowe 6">
            <a:extLst>
              <a:ext uri="{FF2B5EF4-FFF2-40B4-BE49-F238E27FC236}">
                <a16:creationId xmlns:a16="http://schemas.microsoft.com/office/drawing/2014/main" id="{3324C513-C23D-AB40-3166-A7752E471017}"/>
              </a:ext>
            </a:extLst>
          </p:cNvPr>
          <p:cNvSpPr txBox="1"/>
          <p:nvPr/>
        </p:nvSpPr>
        <p:spPr>
          <a:xfrm>
            <a:off x="0" y="4007126"/>
            <a:ext cx="12192000" cy="2800767"/>
          </a:xfrm>
          <a:prstGeom prst="rect">
            <a:avLst/>
          </a:prstGeom>
          <a:noFill/>
        </p:spPr>
        <p:txBody>
          <a:bodyPr wrap="square">
            <a:spAutoFit/>
          </a:bodyPr>
          <a:lstStyle/>
          <a:p>
            <a:pPr algn="just"/>
            <a:r>
              <a:rPr lang="pl-PL" sz="1600" dirty="0">
                <a:latin typeface="Times New Roman" panose="02020603050405020304" pitchFamily="18" charset="0"/>
                <a:cs typeface="Times New Roman" panose="02020603050405020304" pitchFamily="18" charset="0"/>
              </a:rPr>
              <a:t>Przebieg i mechanizm katastrofy na Zbiorniku Włocławskim w maju 1986 roku był następujący:</a:t>
            </a:r>
          </a:p>
          <a:p>
            <a:pPr algn="just"/>
            <a:r>
              <a:rPr lang="pl-PL" sz="1600" b="1" dirty="0">
                <a:latin typeface="Times New Roman" panose="02020603050405020304" pitchFamily="18" charset="0"/>
                <a:cs typeface="Times New Roman" panose="02020603050405020304" pitchFamily="18" charset="0"/>
              </a:rPr>
              <a:t>Temperatura wody wyjątkowo wysoka – przekroczyła 22oC, przepływ wynosił zaledwie 480 m3/s. </a:t>
            </a:r>
            <a:r>
              <a:rPr lang="pl-PL" sz="1600" dirty="0">
                <a:latin typeface="Times New Roman" panose="02020603050405020304" pitchFamily="18" charset="0"/>
                <a:cs typeface="Times New Roman" panose="02020603050405020304" pitchFamily="18" charset="0"/>
              </a:rPr>
              <a:t>W takich warunkach, w rejonie Dobrzykowa (ok. 15 km w dół od Płocka) w miejscu, gdzie na dnie zalegają osady muliste o dość wysokiej zawartości materii organicznej (wówczas 16-17%), podjęto intensywne prace bagrownicze (pogłębianie, usuwanie i przemieszczanie osadów dennych). Sztuczna </a:t>
            </a:r>
            <a:r>
              <a:rPr lang="pl-PL" sz="1600" b="1" dirty="0" err="1">
                <a:latin typeface="Times New Roman" panose="02020603050405020304" pitchFamily="18" charset="0"/>
                <a:cs typeface="Times New Roman" panose="02020603050405020304" pitchFamily="18" charset="0"/>
              </a:rPr>
              <a:t>resuspensja</a:t>
            </a:r>
            <a:r>
              <a:rPr lang="pl-PL" sz="1600" b="1" dirty="0">
                <a:latin typeface="Times New Roman" panose="02020603050405020304" pitchFamily="18" charset="0"/>
                <a:cs typeface="Times New Roman" panose="02020603050405020304" pitchFamily="18" charset="0"/>
              </a:rPr>
              <a:t> osadów dennych</a:t>
            </a:r>
            <a:r>
              <a:rPr lang="pl-PL" sz="1600" dirty="0">
                <a:latin typeface="Times New Roman" panose="02020603050405020304" pitchFamily="18" charset="0"/>
                <a:cs typeface="Times New Roman" panose="02020603050405020304" pitchFamily="18" charset="0"/>
              </a:rPr>
              <a:t>, przy wysokiej temperaturze wody, </a:t>
            </a:r>
            <a:r>
              <a:rPr lang="pl-PL" sz="1600" b="1" dirty="0">
                <a:latin typeface="Times New Roman" panose="02020603050405020304" pitchFamily="18" charset="0"/>
                <a:cs typeface="Times New Roman" panose="02020603050405020304" pitchFamily="18" charset="0"/>
              </a:rPr>
              <a:t>spowodowała gwałtowny  zanik tlenu</a:t>
            </a:r>
            <a:r>
              <a:rPr lang="pl-PL" sz="1600" dirty="0">
                <a:latin typeface="Times New Roman" panose="02020603050405020304" pitchFamily="18" charset="0"/>
                <a:cs typeface="Times New Roman" panose="02020603050405020304" pitchFamily="18" charset="0"/>
              </a:rPr>
              <a:t>. Na odcinku kilkunastu kilometrów poniżej miejsca bagrowania  nastąpiło masowe śniecie ryb (ok. 400 ton) i fauny przybrzeżnej, głównie ślimaków-żyworódek (prawdopodobnie także kilkaset ton). Negatywne skutki zaniku tlenu były zapewne potęgowane działaniem różnych substancji toksycznych, bowiem </a:t>
            </a:r>
            <a:r>
              <a:rPr lang="pl-PL" sz="1600" b="1" dirty="0">
                <a:latin typeface="Times New Roman" panose="02020603050405020304" pitchFamily="18" charset="0"/>
                <a:cs typeface="Times New Roman" panose="02020603050405020304" pitchFamily="18" charset="0"/>
              </a:rPr>
              <a:t>przy niskich przepływach stężenie różnych zanieczyszczeń w wodzie wzrasta</a:t>
            </a:r>
            <a:r>
              <a:rPr lang="pl-PL" sz="1600" dirty="0">
                <a:latin typeface="Times New Roman" panose="02020603050405020304" pitchFamily="18" charset="0"/>
                <a:cs typeface="Times New Roman" panose="02020603050405020304" pitchFamily="18" charset="0"/>
              </a:rPr>
              <a:t>. Mogła także nastąpić aktywacja toksyn pochodzących w poddanych </a:t>
            </a:r>
            <a:r>
              <a:rPr lang="pl-PL" sz="1600" dirty="0" err="1">
                <a:latin typeface="Times New Roman" panose="02020603050405020304" pitchFamily="18" charset="0"/>
                <a:cs typeface="Times New Roman" panose="02020603050405020304" pitchFamily="18" charset="0"/>
              </a:rPr>
              <a:t>resuspensji</a:t>
            </a:r>
            <a:r>
              <a:rPr lang="pl-PL" sz="1600" dirty="0">
                <a:latin typeface="Times New Roman" panose="02020603050405020304" pitchFamily="18" charset="0"/>
                <a:cs typeface="Times New Roman" panose="02020603050405020304" pitchFamily="18" charset="0"/>
              </a:rPr>
              <a:t> osadów. Rola substancji toksycznych była jednak prawdopodobnie niż pierwotnie przypuszczano, bowiem fauna denna </a:t>
            </a:r>
            <a:r>
              <a:rPr lang="pl-PL" sz="1600" dirty="0" err="1">
                <a:latin typeface="Times New Roman" panose="02020603050405020304" pitchFamily="18" charset="0"/>
                <a:cs typeface="Times New Roman" panose="02020603050405020304" pitchFamily="18" charset="0"/>
              </a:rPr>
              <a:t>głębszyc</a:t>
            </a:r>
            <a:r>
              <a:rPr lang="pl-PL" sz="1600" dirty="0">
                <a:latin typeface="Times New Roman" panose="02020603050405020304" pitchFamily="18" charset="0"/>
                <a:cs typeface="Times New Roman" panose="02020603050405020304" pitchFamily="18" charset="0"/>
              </a:rPr>
              <a:t>, nurtowych części zbiornika przetrzymała katastrofę bez szwanku. Oznacza to, że </a:t>
            </a:r>
            <a:r>
              <a:rPr lang="pl-PL" sz="1600" b="1" dirty="0">
                <a:latin typeface="Times New Roman" panose="02020603050405020304" pitchFamily="18" charset="0"/>
                <a:cs typeface="Times New Roman" panose="02020603050405020304" pitchFamily="18" charset="0"/>
              </a:rPr>
              <a:t>prac bagrowniczych nie wolno wykonywać przy niskich przepływach i wysokiej temperaturze wody</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Giziński</a:t>
            </a:r>
            <a:r>
              <a:rPr lang="pl-PL" sz="1600" dirty="0">
                <a:latin typeface="Times New Roman" panose="02020603050405020304" pitchFamily="18" charset="0"/>
                <a:cs typeface="Times New Roman" panose="02020603050405020304" pitchFamily="18" charset="0"/>
              </a:rPr>
              <a:t> i in. – Raport….) </a:t>
            </a:r>
          </a:p>
        </p:txBody>
      </p:sp>
      <p:pic>
        <p:nvPicPr>
          <p:cNvPr id="2" name="Picture 1026" descr="DSC_0660">
            <a:extLst>
              <a:ext uri="{FF2B5EF4-FFF2-40B4-BE49-F238E27FC236}">
                <a16:creationId xmlns:a16="http://schemas.microsoft.com/office/drawing/2014/main" id="{0A75773D-BCF9-041E-4281-E48CE75EE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6907" y="0"/>
            <a:ext cx="455509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ryc1">
            <a:extLst>
              <a:ext uri="{FF2B5EF4-FFF2-40B4-BE49-F238E27FC236}">
                <a16:creationId xmlns:a16="http://schemas.microsoft.com/office/drawing/2014/main" id="{8EEEB8C5-8842-1AEE-F08D-25AB47005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361" y="2018629"/>
            <a:ext cx="4570810" cy="150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trzałka w prawo 4">
            <a:extLst>
              <a:ext uri="{FF2B5EF4-FFF2-40B4-BE49-F238E27FC236}">
                <a16:creationId xmlns:a16="http://schemas.microsoft.com/office/drawing/2014/main" id="{C7F67A72-E910-212E-8590-321B63989606}"/>
              </a:ext>
            </a:extLst>
          </p:cNvPr>
          <p:cNvSpPr>
            <a:spLocks noChangeArrowheads="1"/>
          </p:cNvSpPr>
          <p:nvPr/>
        </p:nvSpPr>
        <p:spPr bwMode="auto">
          <a:xfrm rot="8297058">
            <a:off x="4301832" y="2082548"/>
            <a:ext cx="1320196" cy="103321"/>
          </a:xfrm>
          <a:prstGeom prst="rightArrow">
            <a:avLst>
              <a:gd name="adj1" fmla="val 50000"/>
              <a:gd name="adj2" fmla="val 50322"/>
            </a:avLst>
          </a:prstGeom>
          <a:solidFill>
            <a:schemeClr val="accent1"/>
          </a:solidFill>
          <a:ln w="9525" algn="ctr">
            <a:solidFill>
              <a:schemeClr val="tx1"/>
            </a:solidFill>
            <a:round/>
            <a:headEnd/>
            <a:tailEnd/>
          </a:ln>
        </p:spPr>
        <p:txBody>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1800"/>
          </a:p>
        </p:txBody>
      </p:sp>
      <p:sp>
        <p:nvSpPr>
          <p:cNvPr id="8" name="pole tekstowe 7">
            <a:extLst>
              <a:ext uri="{FF2B5EF4-FFF2-40B4-BE49-F238E27FC236}">
                <a16:creationId xmlns:a16="http://schemas.microsoft.com/office/drawing/2014/main" id="{66C2B2B8-4055-AAEF-DE93-C8087EF463C0}"/>
              </a:ext>
            </a:extLst>
          </p:cNvPr>
          <p:cNvSpPr txBox="1"/>
          <p:nvPr/>
        </p:nvSpPr>
        <p:spPr>
          <a:xfrm>
            <a:off x="5489041" y="1569660"/>
            <a:ext cx="2126394" cy="584775"/>
          </a:xfrm>
          <a:prstGeom prst="rect">
            <a:avLst/>
          </a:prstGeom>
          <a:noFill/>
        </p:spPr>
        <p:txBody>
          <a:bodyPr wrap="square">
            <a:spAutoFit/>
          </a:bodyPr>
          <a:lstStyle/>
          <a:p>
            <a:r>
              <a:rPr lang="pl-PL" sz="1600" b="1" dirty="0">
                <a:latin typeface="Times New Roman" panose="02020603050405020304" pitchFamily="18" charset="0"/>
                <a:cs typeface="Times New Roman" panose="02020603050405020304" pitchFamily="18" charset="0"/>
              </a:rPr>
              <a:t>tu pobierano piasek? – czy mułek!</a:t>
            </a:r>
          </a:p>
        </p:txBody>
      </p:sp>
      <p:sp>
        <p:nvSpPr>
          <p:cNvPr id="9" name="pole tekstowe 8">
            <a:extLst>
              <a:ext uri="{FF2B5EF4-FFF2-40B4-BE49-F238E27FC236}">
                <a16:creationId xmlns:a16="http://schemas.microsoft.com/office/drawing/2014/main" id="{3D671806-3820-3504-C14A-46AB150CC59C}"/>
              </a:ext>
            </a:extLst>
          </p:cNvPr>
          <p:cNvSpPr txBox="1"/>
          <p:nvPr/>
        </p:nvSpPr>
        <p:spPr>
          <a:xfrm>
            <a:off x="474562" y="-4236"/>
            <a:ext cx="10196059" cy="830997"/>
          </a:xfrm>
          <a:prstGeom prst="rect">
            <a:avLst/>
          </a:prstGeom>
          <a:noFill/>
        </p:spPr>
        <p:txBody>
          <a:bodyPr wrap="square">
            <a:spAutoFit/>
          </a:bodyPr>
          <a:lstStyle/>
          <a:p>
            <a:r>
              <a:rPr lang="pl-PL" sz="2400" b="1" dirty="0">
                <a:latin typeface="Times New Roman" panose="02020603050405020304" pitchFamily="18" charset="0"/>
                <a:cs typeface="Times New Roman" panose="02020603050405020304" pitchFamily="18" charset="0"/>
              </a:rPr>
              <a:t>Śnięcie ryb w Zbiorniku Włocławskim w maju 1986 i </a:t>
            </a:r>
          </a:p>
          <a:p>
            <a:r>
              <a:rPr lang="pl-PL" sz="2400" b="1" dirty="0">
                <a:latin typeface="Times New Roman" panose="02020603050405020304" pitchFamily="18" charset="0"/>
                <a:cs typeface="Times New Roman" panose="02020603050405020304" pitchFamily="18" charset="0"/>
              </a:rPr>
              <a:t>czerwcu 2007 roku </a:t>
            </a:r>
          </a:p>
        </p:txBody>
      </p:sp>
      <p:sp>
        <p:nvSpPr>
          <p:cNvPr id="10" name="Strzałka w prawo 4">
            <a:extLst>
              <a:ext uri="{FF2B5EF4-FFF2-40B4-BE49-F238E27FC236}">
                <a16:creationId xmlns:a16="http://schemas.microsoft.com/office/drawing/2014/main" id="{9BD281D0-A2AB-E726-E992-7B5847DF520B}"/>
              </a:ext>
            </a:extLst>
          </p:cNvPr>
          <p:cNvSpPr>
            <a:spLocks noChangeArrowheads="1"/>
          </p:cNvSpPr>
          <p:nvPr/>
        </p:nvSpPr>
        <p:spPr bwMode="auto">
          <a:xfrm rot="20890048">
            <a:off x="7485334" y="1660747"/>
            <a:ext cx="1522219" cy="45719"/>
          </a:xfrm>
          <a:prstGeom prst="rightArrow">
            <a:avLst>
              <a:gd name="adj1" fmla="val 50000"/>
              <a:gd name="adj2" fmla="val 50322"/>
            </a:avLst>
          </a:prstGeom>
          <a:solidFill>
            <a:schemeClr val="accent1"/>
          </a:solidFill>
          <a:ln w="9525" algn="ctr">
            <a:solidFill>
              <a:schemeClr val="tx1"/>
            </a:solidFill>
            <a:round/>
            <a:headEnd/>
            <a:tailEnd/>
          </a:ln>
        </p:spPr>
        <p:txBody>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l-PL" altLang="pl-PL" sz="1800"/>
          </a:p>
        </p:txBody>
      </p:sp>
      <p:pic>
        <p:nvPicPr>
          <p:cNvPr id="11" name="Obraz 10">
            <a:extLst>
              <a:ext uri="{FF2B5EF4-FFF2-40B4-BE49-F238E27FC236}">
                <a16:creationId xmlns:a16="http://schemas.microsoft.com/office/drawing/2014/main" id="{D83D65EC-44D3-C6A8-53EC-4E75F2F3B5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78" y="1862048"/>
            <a:ext cx="2825596" cy="2119197"/>
          </a:xfrm>
          <a:prstGeom prst="rect">
            <a:avLst/>
          </a:prstGeom>
        </p:spPr>
      </p:pic>
      <p:pic>
        <p:nvPicPr>
          <p:cNvPr id="12" name="Obraz 11">
            <a:extLst>
              <a:ext uri="{FF2B5EF4-FFF2-40B4-BE49-F238E27FC236}">
                <a16:creationId xmlns:a16="http://schemas.microsoft.com/office/drawing/2014/main" id="{897243AC-10A7-B8FB-E42A-8223234E51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3777" y="2921646"/>
            <a:ext cx="1995942" cy="1328209"/>
          </a:xfrm>
          <a:prstGeom prst="rect">
            <a:avLst/>
          </a:prstGeom>
        </p:spPr>
      </p:pic>
      <p:pic>
        <p:nvPicPr>
          <p:cNvPr id="13" name="Obraz 12">
            <a:extLst>
              <a:ext uri="{FF2B5EF4-FFF2-40B4-BE49-F238E27FC236}">
                <a16:creationId xmlns:a16="http://schemas.microsoft.com/office/drawing/2014/main" id="{FAAB50EF-1BC1-F235-14D9-C415FB7346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8846" y="2987357"/>
            <a:ext cx="1664477" cy="952731"/>
          </a:xfrm>
          <a:prstGeom prst="rect">
            <a:avLst/>
          </a:prstGeom>
        </p:spPr>
      </p:pic>
      <p:sp>
        <p:nvSpPr>
          <p:cNvPr id="14" name="pole tekstowe 13">
            <a:extLst>
              <a:ext uri="{FF2B5EF4-FFF2-40B4-BE49-F238E27FC236}">
                <a16:creationId xmlns:a16="http://schemas.microsoft.com/office/drawing/2014/main" id="{7425F5F7-DB2A-D2F7-41AA-0AD89A3D34A5}"/>
              </a:ext>
            </a:extLst>
          </p:cNvPr>
          <p:cNvSpPr txBox="1"/>
          <p:nvPr/>
        </p:nvSpPr>
        <p:spPr>
          <a:xfrm>
            <a:off x="18351" y="-19255"/>
            <a:ext cx="531273"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S8</a:t>
            </a:r>
          </a:p>
        </p:txBody>
      </p:sp>
    </p:spTree>
    <p:extLst>
      <p:ext uri="{BB962C8B-B14F-4D97-AF65-F5344CB8AC3E}">
        <p14:creationId xmlns:p14="http://schemas.microsoft.com/office/powerpoint/2010/main" val="1773300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5">
            <a:extLst>
              <a:ext uri="{FF2B5EF4-FFF2-40B4-BE49-F238E27FC236}">
                <a16:creationId xmlns:a16="http://schemas.microsoft.com/office/drawing/2014/main" id="{505D9787-87BD-1373-E3FD-2AA1D874689A}"/>
              </a:ext>
            </a:extLst>
          </p:cNvPr>
          <p:cNvSpPr>
            <a:spLocks noGrp="1" noChangeArrowheads="1"/>
          </p:cNvSpPr>
          <p:nvPr>
            <p:ph type="title"/>
          </p:nvPr>
        </p:nvSpPr>
        <p:spPr>
          <a:xfrm>
            <a:off x="5205965" y="106255"/>
            <a:ext cx="6742145" cy="567829"/>
          </a:xfrm>
        </p:spPr>
        <p:txBody>
          <a:bodyPr>
            <a:normAutofit/>
          </a:bodyPr>
          <a:lstStyle/>
          <a:p>
            <a:r>
              <a:rPr lang="pl-PL" altLang="pl-PL" sz="2400" b="1" dirty="0">
                <a:latin typeface="Times New Roman" panose="02020603050405020304" pitchFamily="18" charset="0"/>
                <a:cs typeface="Times New Roman" panose="02020603050405020304" pitchFamily="18" charset="0"/>
              </a:rPr>
              <a:t>Możliwe źródła zanieczyszczeń wód rzecznych</a:t>
            </a:r>
          </a:p>
        </p:txBody>
      </p:sp>
      <p:pic>
        <p:nvPicPr>
          <p:cNvPr id="84996" name="Picture 4">
            <a:extLst>
              <a:ext uri="{FF2B5EF4-FFF2-40B4-BE49-F238E27FC236}">
                <a16:creationId xmlns:a16="http://schemas.microsoft.com/office/drawing/2014/main" id="{46C050FD-E9B7-9FD1-9EF2-49D0787FF3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665" y="0"/>
            <a:ext cx="51943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pole tekstowe 2">
            <a:extLst>
              <a:ext uri="{FF2B5EF4-FFF2-40B4-BE49-F238E27FC236}">
                <a16:creationId xmlns:a16="http://schemas.microsoft.com/office/drawing/2014/main" id="{AD792391-7091-5815-3A82-25D535AD039B}"/>
              </a:ext>
            </a:extLst>
          </p:cNvPr>
          <p:cNvSpPr txBox="1"/>
          <p:nvPr/>
        </p:nvSpPr>
        <p:spPr>
          <a:xfrm>
            <a:off x="5176865" y="1348169"/>
            <a:ext cx="6889444" cy="4524315"/>
          </a:xfrm>
          <a:prstGeom prst="rect">
            <a:avLst/>
          </a:prstGeom>
          <a:noFill/>
        </p:spPr>
        <p:txBody>
          <a:bodyPr wrap="square">
            <a:spAutoFit/>
          </a:bodyPr>
          <a:lstStyle/>
          <a:p>
            <a:r>
              <a:rPr lang="pl-PL" sz="2400" b="1" dirty="0">
                <a:latin typeface="Times New Roman" panose="02020603050405020304" pitchFamily="18" charset="0"/>
                <a:cs typeface="Times New Roman" panose="02020603050405020304" pitchFamily="18" charset="0"/>
              </a:rPr>
              <a:t>Do dnia dzisiejszego nie wykryto sprawców! Dlaczego?</a:t>
            </a:r>
          </a:p>
          <a:p>
            <a:r>
              <a:rPr lang="pl-PL" sz="2400" b="1" dirty="0">
                <a:latin typeface="Times New Roman" panose="02020603050405020304" pitchFamily="18" charset="0"/>
                <a:cs typeface="Times New Roman" panose="02020603050405020304" pitchFamily="18" charset="0"/>
              </a:rPr>
              <a:t>Czy jest to zanieczyszczenie: </a:t>
            </a:r>
          </a:p>
          <a:p>
            <a:r>
              <a:rPr lang="pl-PL" sz="2400" b="1" dirty="0">
                <a:latin typeface="Times New Roman" panose="02020603050405020304" pitchFamily="18" charset="0"/>
                <a:cs typeface="Times New Roman" panose="02020603050405020304" pitchFamily="18" charset="0"/>
              </a:rPr>
              <a:t>a/ chemiczne wód, </a:t>
            </a:r>
            <a:r>
              <a:rPr lang="pl-PL" sz="2400" dirty="0">
                <a:latin typeface="Times New Roman" panose="02020603050405020304" pitchFamily="18" charset="0"/>
                <a:cs typeface="Times New Roman" panose="02020603050405020304" pitchFamily="18" charset="0"/>
              </a:rPr>
              <a:t> </a:t>
            </a:r>
          </a:p>
          <a:p>
            <a:r>
              <a:rPr lang="pl-PL" sz="2400" b="1" dirty="0">
                <a:latin typeface="Times New Roman" panose="02020603050405020304" pitchFamily="18" charset="0"/>
                <a:cs typeface="Times New Roman" panose="02020603050405020304" pitchFamily="18" charset="0"/>
              </a:rPr>
              <a:t>b/ transportowanego przez rzekę rumowiska (ale zawiesiny, nie wleczonego), </a:t>
            </a:r>
            <a:endParaRPr lang="pl-PL" sz="2400" dirty="0">
              <a:latin typeface="Times New Roman" panose="02020603050405020304" pitchFamily="18" charset="0"/>
              <a:cs typeface="Times New Roman" panose="02020603050405020304" pitchFamily="18" charset="0"/>
            </a:endParaRPr>
          </a:p>
          <a:p>
            <a:r>
              <a:rPr lang="pl-PL" sz="2400" b="1" dirty="0">
                <a:latin typeface="Times New Roman" panose="02020603050405020304" pitchFamily="18" charset="0"/>
                <a:cs typeface="Times New Roman" panose="02020603050405020304" pitchFamily="18" charset="0"/>
              </a:rPr>
              <a:t>c/ w powiązaniu z innymi czynnikami </a:t>
            </a:r>
            <a:r>
              <a:rPr lang="pl-PL" sz="2400" dirty="0">
                <a:latin typeface="Times New Roman" panose="02020603050405020304" pitchFamily="18" charset="0"/>
                <a:cs typeface="Times New Roman" panose="02020603050405020304" pitchFamily="18" charset="0"/>
              </a:rPr>
              <a:t>(niżówka, wysoka temperatura wody, pośredni wpływ człowieka itd.).</a:t>
            </a:r>
          </a:p>
          <a:p>
            <a:r>
              <a:rPr lang="pl-PL" sz="2400" dirty="0">
                <a:latin typeface="Times New Roman" panose="02020603050405020304" pitchFamily="18" charset="0"/>
                <a:cs typeface="Times New Roman" panose="02020603050405020304" pitchFamily="18" charset="0"/>
              </a:rPr>
              <a:t>Uwaga: bezpośredni wpływ człowieka byłby natychmiast stwierdzalny – obok rycina, a przecież zawsze musi się znaleźć winny!</a:t>
            </a:r>
          </a:p>
        </p:txBody>
      </p:sp>
      <p:sp>
        <p:nvSpPr>
          <p:cNvPr id="2" name="pole tekstowe 1">
            <a:extLst>
              <a:ext uri="{FF2B5EF4-FFF2-40B4-BE49-F238E27FC236}">
                <a16:creationId xmlns:a16="http://schemas.microsoft.com/office/drawing/2014/main" id="{5F5DCCEC-32AB-BF0F-D473-5E628B67BD02}"/>
              </a:ext>
            </a:extLst>
          </p:cNvPr>
          <p:cNvSpPr txBox="1"/>
          <p:nvPr/>
        </p:nvSpPr>
        <p:spPr>
          <a:xfrm>
            <a:off x="11665" y="106255"/>
            <a:ext cx="531273" cy="369332"/>
          </a:xfrm>
          <a:prstGeom prst="rect">
            <a:avLst/>
          </a:prstGeom>
          <a:noFill/>
        </p:spPr>
        <p:txBody>
          <a:bodyPr wrap="square">
            <a:spAutoFit/>
          </a:bodyPr>
          <a:lstStyle/>
          <a:p>
            <a:r>
              <a:rPr lang="pl-PL" b="1" dirty="0">
                <a:latin typeface="Times New Roman" panose="02020603050405020304" pitchFamily="18" charset="0"/>
                <a:cs typeface="Times New Roman" panose="02020603050405020304" pitchFamily="18" charset="0"/>
              </a:rPr>
              <a:t>S9</a:t>
            </a:r>
          </a:p>
        </p:txBody>
      </p:sp>
    </p:spTree>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2065</TotalTime>
  <Words>4937</Words>
  <Application>Microsoft Office PowerPoint</Application>
  <PresentationFormat>Panoramiczny</PresentationFormat>
  <Paragraphs>314</Paragraphs>
  <Slides>28</Slides>
  <Notes>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28</vt:i4>
      </vt:variant>
    </vt:vector>
  </HeadingPairs>
  <TitlesOfParts>
    <vt:vector size="33" baseType="lpstr">
      <vt:lpstr>Arial</vt:lpstr>
      <vt:lpstr>Calibri</vt:lpstr>
      <vt:lpstr>Calibri Light</vt:lpstr>
      <vt:lpstr>Times New Roman</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Możliwe źródła zanieczyszczeń wód rzecznych</vt:lpstr>
      <vt:lpstr>Prezentacja programu PowerPoint</vt:lpstr>
      <vt:lpstr>Materiał rozpuszczony – chemia wody – sprawca częsty i do wykrycia</vt:lpstr>
      <vt:lpstr>Transport rumowiska wleczonego – nie jest toksyczne</vt:lpstr>
      <vt:lpstr>Transport zawiesiny – materiał unoszony – trudny do określenia ale bardzo toksyczny</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Prawdopodobny przebieg procesu dostarczenia nadmiaru rumowiska unoszonego do koryta, przyczyniającego się śnięcia ryb i innych zwierząt w rzece (przyducha) </vt:lpstr>
      <vt:lpstr>Alerty suszowe w Europie 2022 (na czerwono)</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Zygmunt Babiński</dc:creator>
  <cp:lastModifiedBy>Zygmunt Babiński</cp:lastModifiedBy>
  <cp:revision>128</cp:revision>
  <dcterms:created xsi:type="dcterms:W3CDTF">2022-08-28T07:59:40Z</dcterms:created>
  <dcterms:modified xsi:type="dcterms:W3CDTF">2023-05-02T08:56:51Z</dcterms:modified>
</cp:coreProperties>
</file>